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560" r:id="rId3"/>
    <p:sldId id="561" r:id="rId4"/>
    <p:sldId id="562" r:id="rId5"/>
    <p:sldId id="260" r:id="rId6"/>
    <p:sldId id="282" r:id="rId7"/>
    <p:sldId id="318" r:id="rId8"/>
    <p:sldId id="285" r:id="rId9"/>
    <p:sldId id="284" r:id="rId10"/>
    <p:sldId id="507" r:id="rId11"/>
    <p:sldId id="493" r:id="rId12"/>
    <p:sldId id="506" r:id="rId13"/>
    <p:sldId id="481" r:id="rId14"/>
    <p:sldId id="261" r:id="rId15"/>
    <p:sldId id="559" r:id="rId16"/>
    <p:sldId id="517" r:id="rId17"/>
    <p:sldId id="515" r:id="rId18"/>
    <p:sldId id="510" r:id="rId19"/>
    <p:sldId id="509" r:id="rId20"/>
    <p:sldId id="513" r:id="rId21"/>
    <p:sldId id="512" r:id="rId22"/>
    <p:sldId id="511" r:id="rId23"/>
    <p:sldId id="5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Aldaz" initials="CA" lastIdx="1" clrIdx="0">
    <p:extLst>
      <p:ext uri="{19B8F6BF-5375-455C-9EA6-DF929625EA0E}">
        <p15:presenceInfo xmlns:p15="http://schemas.microsoft.com/office/powerpoint/2012/main" userId="S::craldaz@stanford.edu::4c75db12-e92d-48e5-b6ad-33af6450e9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52"/>
    <p:restoredTop sz="80952"/>
  </p:normalViewPr>
  <p:slideViewPr>
    <p:cSldViewPr snapToGrid="0" snapToObjects="1">
      <p:cViewPr>
        <p:scale>
          <a:sx n="96" d="100"/>
          <a:sy n="96" d="100"/>
        </p:scale>
        <p:origin x="119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olinaar:Desktop:cartesianEnergiesEthylene4.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000"/>
            </a:pPr>
            <a:r>
              <a:rPr lang="en-US" sz="2000" b="0" dirty="0"/>
              <a:t>Ethylene</a:t>
            </a:r>
            <a:r>
              <a:rPr lang="en-US" sz="2000" b="0" baseline="0" dirty="0"/>
              <a:t> Dihedral Rotation     </a:t>
            </a:r>
            <a:endParaRPr lang="en-US" sz="2000" b="0" dirty="0"/>
          </a:p>
        </c:rich>
      </c:tx>
      <c:layout>
        <c:manualLayout>
          <c:xMode val="edge"/>
          <c:yMode val="edge"/>
          <c:x val="0.26802247375328098"/>
          <c:y val="2.2137666214979802E-2"/>
        </c:manualLayout>
      </c:layout>
      <c:overlay val="0"/>
    </c:title>
    <c:autoTitleDeleted val="0"/>
    <c:plotArea>
      <c:layout>
        <c:manualLayout>
          <c:layoutTarget val="inner"/>
          <c:xMode val="edge"/>
          <c:yMode val="edge"/>
          <c:x val="0.20169728783902"/>
          <c:y val="0.16976081951200001"/>
          <c:w val="0.76218285214348203"/>
          <c:h val="0.74915823485231303"/>
        </c:manualLayout>
      </c:layout>
      <c:scatterChart>
        <c:scatterStyle val="lineMarker"/>
        <c:varyColors val="0"/>
        <c:ser>
          <c:idx val="3"/>
          <c:order val="0"/>
          <c:tx>
            <c:v>Cartesian Coordinates</c:v>
          </c:tx>
          <c:spPr>
            <a:ln w="28575" cmpd="sng">
              <a:solidFill>
                <a:schemeClr val="tx2">
                  <a:lumMod val="75000"/>
                </a:schemeClr>
              </a:solidFill>
            </a:ln>
            <a:effectLst/>
          </c:spPr>
          <c:marker>
            <c:symbol val="diamond"/>
            <c:size val="5"/>
            <c:spPr>
              <a:solidFill>
                <a:schemeClr val="tx2">
                  <a:lumMod val="60000"/>
                  <a:lumOff val="40000"/>
                </a:schemeClr>
              </a:solidFill>
              <a:ln>
                <a:solidFill>
                  <a:schemeClr val="tx2">
                    <a:lumMod val="75000"/>
                  </a:schemeClr>
                </a:solidFill>
              </a:ln>
              <a:effectLst/>
            </c:spPr>
          </c:marker>
          <c:xVal>
            <c:numRef>
              <c:f>cartesianEnergiesEthylene4.csv!$A$2:$A$84</c:f>
              <c:numCache>
                <c:formatCode>General</c:formatCode>
                <c:ptCount val="83"/>
                <c:pt idx="0">
                  <c:v>-3</c:v>
                </c:pt>
                <c:pt idx="1">
                  <c:v>-2.9268292680000001</c:v>
                </c:pt>
                <c:pt idx="2">
                  <c:v>-2.8536585369999981</c:v>
                </c:pt>
                <c:pt idx="3">
                  <c:v>-2.7804878049999999</c:v>
                </c:pt>
                <c:pt idx="4">
                  <c:v>-2.707317073</c:v>
                </c:pt>
                <c:pt idx="5">
                  <c:v>-2.6341463410000001</c:v>
                </c:pt>
                <c:pt idx="6">
                  <c:v>-2.5609756099999998</c:v>
                </c:pt>
                <c:pt idx="7">
                  <c:v>-2.4878048779999999</c:v>
                </c:pt>
                <c:pt idx="8">
                  <c:v>-2.414634146</c:v>
                </c:pt>
                <c:pt idx="9">
                  <c:v>-2.3414634149999971</c:v>
                </c:pt>
                <c:pt idx="10">
                  <c:v>-2.2682926829999999</c:v>
                </c:pt>
                <c:pt idx="11">
                  <c:v>-2.195121951</c:v>
                </c:pt>
                <c:pt idx="12">
                  <c:v>-2.1219512200000001</c:v>
                </c:pt>
                <c:pt idx="13">
                  <c:v>-2.0487804879999998</c:v>
                </c:pt>
                <c:pt idx="14">
                  <c:v>-1.9756097560000001</c:v>
                </c:pt>
                <c:pt idx="15">
                  <c:v>-1.902439024</c:v>
                </c:pt>
                <c:pt idx="16">
                  <c:v>-1.8292682929999999</c:v>
                </c:pt>
                <c:pt idx="17">
                  <c:v>-1.756097561</c:v>
                </c:pt>
                <c:pt idx="18">
                  <c:v>-1.6829268289999999</c:v>
                </c:pt>
                <c:pt idx="19">
                  <c:v>-1.6097560980000001</c:v>
                </c:pt>
                <c:pt idx="20">
                  <c:v>-1.536585366</c:v>
                </c:pt>
                <c:pt idx="21">
                  <c:v>-1.463414634</c:v>
                </c:pt>
                <c:pt idx="22">
                  <c:v>-1.3902439019999999</c:v>
                </c:pt>
                <c:pt idx="23">
                  <c:v>-1.3170731710000001</c:v>
                </c:pt>
                <c:pt idx="24">
                  <c:v>-1.243902439</c:v>
                </c:pt>
                <c:pt idx="25">
                  <c:v>-1.1707317070000001</c:v>
                </c:pt>
                <c:pt idx="26">
                  <c:v>-1.097560976</c:v>
                </c:pt>
                <c:pt idx="27">
                  <c:v>-1.0243902439999999</c:v>
                </c:pt>
                <c:pt idx="28">
                  <c:v>-0.95121951199999999</c:v>
                </c:pt>
                <c:pt idx="29">
                  <c:v>-0.87804877999999997</c:v>
                </c:pt>
                <c:pt idx="30">
                  <c:v>-0.80487804900000004</c:v>
                </c:pt>
                <c:pt idx="31">
                  <c:v>-0.73170731700000002</c:v>
                </c:pt>
                <c:pt idx="32">
                  <c:v>-0.65853658500000001</c:v>
                </c:pt>
                <c:pt idx="33">
                  <c:v>-0.58536585399999996</c:v>
                </c:pt>
                <c:pt idx="34">
                  <c:v>-0.51219512199999995</c:v>
                </c:pt>
                <c:pt idx="35">
                  <c:v>-0.43902438999999999</c:v>
                </c:pt>
                <c:pt idx="36">
                  <c:v>-0.365853659</c:v>
                </c:pt>
                <c:pt idx="37">
                  <c:v>-0.29268292699999998</c:v>
                </c:pt>
                <c:pt idx="38">
                  <c:v>-0.21951219499999999</c:v>
                </c:pt>
                <c:pt idx="39">
                  <c:v>-0.146341463</c:v>
                </c:pt>
                <c:pt idx="40">
                  <c:v>-7.3170732000000002E-2</c:v>
                </c:pt>
                <c:pt idx="41" formatCode="0.00E+00">
                  <c:v>1.4710499999999999E-15</c:v>
                </c:pt>
                <c:pt idx="42">
                  <c:v>7.3170732000000002E-2</c:v>
                </c:pt>
                <c:pt idx="43">
                  <c:v>0.146341463</c:v>
                </c:pt>
                <c:pt idx="44">
                  <c:v>0.21951219499999999</c:v>
                </c:pt>
                <c:pt idx="45">
                  <c:v>0.29268292699999998</c:v>
                </c:pt>
                <c:pt idx="46">
                  <c:v>0.365853659</c:v>
                </c:pt>
                <c:pt idx="47">
                  <c:v>0.43902438999999999</c:v>
                </c:pt>
                <c:pt idx="48">
                  <c:v>0.51219512199999995</c:v>
                </c:pt>
                <c:pt idx="49">
                  <c:v>0.58536585399999996</c:v>
                </c:pt>
                <c:pt idx="50">
                  <c:v>0.65853658500000001</c:v>
                </c:pt>
                <c:pt idx="51">
                  <c:v>0.73170731700000002</c:v>
                </c:pt>
                <c:pt idx="52">
                  <c:v>0.80487804900000004</c:v>
                </c:pt>
                <c:pt idx="53">
                  <c:v>0.87804877999999997</c:v>
                </c:pt>
                <c:pt idx="54">
                  <c:v>0.95121951199999999</c:v>
                </c:pt>
                <c:pt idx="55">
                  <c:v>1.0243902439999999</c:v>
                </c:pt>
                <c:pt idx="56">
                  <c:v>1.097560976</c:v>
                </c:pt>
                <c:pt idx="57">
                  <c:v>1.1707317070000001</c:v>
                </c:pt>
                <c:pt idx="58">
                  <c:v>1.243902439</c:v>
                </c:pt>
                <c:pt idx="59">
                  <c:v>1.3170731710000001</c:v>
                </c:pt>
                <c:pt idx="60">
                  <c:v>1.3902439019999999</c:v>
                </c:pt>
                <c:pt idx="61">
                  <c:v>1.463414634</c:v>
                </c:pt>
                <c:pt idx="62">
                  <c:v>1.536585366</c:v>
                </c:pt>
                <c:pt idx="63">
                  <c:v>1.6097560980000001</c:v>
                </c:pt>
                <c:pt idx="64">
                  <c:v>1.6829268289999999</c:v>
                </c:pt>
                <c:pt idx="65">
                  <c:v>1.756097561</c:v>
                </c:pt>
                <c:pt idx="66">
                  <c:v>1.8292682929999999</c:v>
                </c:pt>
                <c:pt idx="67">
                  <c:v>1.902439024</c:v>
                </c:pt>
                <c:pt idx="68">
                  <c:v>1.9756097560000001</c:v>
                </c:pt>
                <c:pt idx="69">
                  <c:v>2.0487804879999998</c:v>
                </c:pt>
                <c:pt idx="70">
                  <c:v>2.1219512200000001</c:v>
                </c:pt>
                <c:pt idx="71">
                  <c:v>2.195121951</c:v>
                </c:pt>
                <c:pt idx="72">
                  <c:v>2.2682926829999999</c:v>
                </c:pt>
                <c:pt idx="73">
                  <c:v>2.3414634149999971</c:v>
                </c:pt>
                <c:pt idx="74">
                  <c:v>2.414634146</c:v>
                </c:pt>
                <c:pt idx="75">
                  <c:v>2.4878048779999999</c:v>
                </c:pt>
                <c:pt idx="76">
                  <c:v>2.5609756099999998</c:v>
                </c:pt>
                <c:pt idx="77">
                  <c:v>2.6341463410000001</c:v>
                </c:pt>
                <c:pt idx="78">
                  <c:v>2.707317073</c:v>
                </c:pt>
                <c:pt idx="79">
                  <c:v>2.7804878049999999</c:v>
                </c:pt>
                <c:pt idx="80">
                  <c:v>2.8536585369999981</c:v>
                </c:pt>
                <c:pt idx="81">
                  <c:v>2.9268292680000001</c:v>
                </c:pt>
                <c:pt idx="82">
                  <c:v>3</c:v>
                </c:pt>
              </c:numCache>
            </c:numRef>
          </c:xVal>
          <c:yVal>
            <c:numRef>
              <c:f>cartesianEnergiesEthylene4.csv!$B$2:$B$84</c:f>
              <c:numCache>
                <c:formatCode>General</c:formatCode>
                <c:ptCount val="83"/>
                <c:pt idx="0">
                  <c:v>-78.266752389999979</c:v>
                </c:pt>
                <c:pt idx="1">
                  <c:v>-78.280081829999801</c:v>
                </c:pt>
                <c:pt idx="2">
                  <c:v>-78.293254000000005</c:v>
                </c:pt>
                <c:pt idx="3">
                  <c:v>-78.306243789999996</c:v>
                </c:pt>
                <c:pt idx="4">
                  <c:v>-78.319023049999998</c:v>
                </c:pt>
                <c:pt idx="5">
                  <c:v>-78.331583780000003</c:v>
                </c:pt>
                <c:pt idx="6">
                  <c:v>-78.343896220000005</c:v>
                </c:pt>
                <c:pt idx="7">
                  <c:v>-78.355946809999665</c:v>
                </c:pt>
                <c:pt idx="8">
                  <c:v>-78.367714509999999</c:v>
                </c:pt>
                <c:pt idx="9">
                  <c:v>-78.379182119999598</c:v>
                </c:pt>
                <c:pt idx="10">
                  <c:v>-78.390341869999801</c:v>
                </c:pt>
                <c:pt idx="11">
                  <c:v>-78.401175449999997</c:v>
                </c:pt>
                <c:pt idx="12">
                  <c:v>-78.411672820000007</c:v>
                </c:pt>
                <c:pt idx="13">
                  <c:v>-78.421817169999997</c:v>
                </c:pt>
                <c:pt idx="14">
                  <c:v>-78.431595610000002</c:v>
                </c:pt>
                <c:pt idx="15">
                  <c:v>-78.441006189999996</c:v>
                </c:pt>
                <c:pt idx="16">
                  <c:v>-78.450036600000004</c:v>
                </c:pt>
                <c:pt idx="17">
                  <c:v>-78.458683809999997</c:v>
                </c:pt>
                <c:pt idx="18">
                  <c:v>-78.466941340000005</c:v>
                </c:pt>
                <c:pt idx="19">
                  <c:v>-78.474808210000006</c:v>
                </c:pt>
                <c:pt idx="20">
                  <c:v>-78.482279199999979</c:v>
                </c:pt>
                <c:pt idx="21">
                  <c:v>-78.489353429999994</c:v>
                </c:pt>
                <c:pt idx="22">
                  <c:v>-78.496034609999995</c:v>
                </c:pt>
                <c:pt idx="23">
                  <c:v>-78.502317349999799</c:v>
                </c:pt>
                <c:pt idx="24">
                  <c:v>-78.508212740000005</c:v>
                </c:pt>
                <c:pt idx="25">
                  <c:v>-78.513723299999995</c:v>
                </c:pt>
                <c:pt idx="26">
                  <c:v>-78.518853550000003</c:v>
                </c:pt>
                <c:pt idx="27">
                  <c:v>-78.523613409999996</c:v>
                </c:pt>
                <c:pt idx="28">
                  <c:v>-78.528008289999946</c:v>
                </c:pt>
                <c:pt idx="29">
                  <c:v>-78.532046169999802</c:v>
                </c:pt>
                <c:pt idx="30">
                  <c:v>-78.535737379999631</c:v>
                </c:pt>
                <c:pt idx="31">
                  <c:v>-78.539088799999845</c:v>
                </c:pt>
                <c:pt idx="32">
                  <c:v>-78.5421099</c:v>
                </c:pt>
                <c:pt idx="33">
                  <c:v>-78.544807610000007</c:v>
                </c:pt>
                <c:pt idx="34">
                  <c:v>-78.547189290000006</c:v>
                </c:pt>
                <c:pt idx="35">
                  <c:v>-78.549265590000005</c:v>
                </c:pt>
                <c:pt idx="36">
                  <c:v>-78.551044349999998</c:v>
                </c:pt>
                <c:pt idx="37">
                  <c:v>-78.552534159999695</c:v>
                </c:pt>
                <c:pt idx="38">
                  <c:v>-78.553742600000007</c:v>
                </c:pt>
                <c:pt idx="39">
                  <c:v>-78.554675770000003</c:v>
                </c:pt>
                <c:pt idx="40">
                  <c:v>-78.555339660000001</c:v>
                </c:pt>
                <c:pt idx="41">
                  <c:v>-78.555737779999632</c:v>
                </c:pt>
                <c:pt idx="42">
                  <c:v>-78.555872679999695</c:v>
                </c:pt>
                <c:pt idx="43">
                  <c:v>-78.555745069999801</c:v>
                </c:pt>
                <c:pt idx="44">
                  <c:v>-78.555354109999797</c:v>
                </c:pt>
                <c:pt idx="45">
                  <c:v>-78.554697570000002</c:v>
                </c:pt>
                <c:pt idx="46">
                  <c:v>-78.553771869999665</c:v>
                </c:pt>
                <c:pt idx="47">
                  <c:v>-78.552572309999661</c:v>
                </c:pt>
                <c:pt idx="48">
                  <c:v>-78.551094269999993</c:v>
                </c:pt>
                <c:pt idx="49">
                  <c:v>-78.549330859999998</c:v>
                </c:pt>
                <c:pt idx="50">
                  <c:v>-78.547276010000004</c:v>
                </c:pt>
                <c:pt idx="51">
                  <c:v>-78.544922959999994</c:v>
                </c:pt>
                <c:pt idx="52">
                  <c:v>-78.542264700000004</c:v>
                </c:pt>
                <c:pt idx="53">
                  <c:v>-78.539297020000006</c:v>
                </c:pt>
                <c:pt idx="54">
                  <c:v>-78.536013339999997</c:v>
                </c:pt>
                <c:pt idx="55">
                  <c:v>-78.532406050000006</c:v>
                </c:pt>
                <c:pt idx="56">
                  <c:v>-78.528467009999801</c:v>
                </c:pt>
                <c:pt idx="57">
                  <c:v>-78.524188609999996</c:v>
                </c:pt>
                <c:pt idx="58">
                  <c:v>-78.519565479999997</c:v>
                </c:pt>
                <c:pt idx="59">
                  <c:v>-78.51458873</c:v>
                </c:pt>
                <c:pt idx="60">
                  <c:v>-78.509252869999997</c:v>
                </c:pt>
                <c:pt idx="61">
                  <c:v>-78.503553170000004</c:v>
                </c:pt>
                <c:pt idx="62">
                  <c:v>-78.497483740000007</c:v>
                </c:pt>
                <c:pt idx="63">
                  <c:v>-78.49104681999998</c:v>
                </c:pt>
                <c:pt idx="64">
                  <c:v>-78.484241109999999</c:v>
                </c:pt>
                <c:pt idx="65">
                  <c:v>-78.477066870000002</c:v>
                </c:pt>
                <c:pt idx="66">
                  <c:v>-78.469523150000001</c:v>
                </c:pt>
                <c:pt idx="67">
                  <c:v>-78.461614490000002</c:v>
                </c:pt>
                <c:pt idx="68">
                  <c:v>-78.453349729999999</c:v>
                </c:pt>
                <c:pt idx="69">
                  <c:v>-78.44472657</c:v>
                </c:pt>
                <c:pt idx="70">
                  <c:v>-78.435754349999996</c:v>
                </c:pt>
                <c:pt idx="71">
                  <c:v>-78.426441069999996</c:v>
                </c:pt>
                <c:pt idx="72">
                  <c:v>-78.416794190000005</c:v>
                </c:pt>
                <c:pt idx="73">
                  <c:v>-78.406822840000004</c:v>
                </c:pt>
                <c:pt idx="74">
                  <c:v>-78.396543059999999</c:v>
                </c:pt>
                <c:pt idx="75">
                  <c:v>-78.385963419999996</c:v>
                </c:pt>
                <c:pt idx="76">
                  <c:v>-78.375092259999661</c:v>
                </c:pt>
                <c:pt idx="77">
                  <c:v>-78.363941800000006</c:v>
                </c:pt>
                <c:pt idx="78">
                  <c:v>-78.352530319999616</c:v>
                </c:pt>
                <c:pt idx="79">
                  <c:v>-78.340867650000007</c:v>
                </c:pt>
                <c:pt idx="80">
                  <c:v>-78.328972279999661</c:v>
                </c:pt>
                <c:pt idx="81">
                  <c:v>-78.316860910000003</c:v>
                </c:pt>
                <c:pt idx="82">
                  <c:v>-78.304545970000007</c:v>
                </c:pt>
              </c:numCache>
            </c:numRef>
          </c:yVal>
          <c:smooth val="0"/>
          <c:extLst>
            <c:ext xmlns:c16="http://schemas.microsoft.com/office/drawing/2014/chart" uri="{C3380CC4-5D6E-409C-BE32-E72D297353CC}">
              <c16:uniqueId val="{00000000-9735-1340-9839-E56DCB1D601E}"/>
            </c:ext>
          </c:extLst>
        </c:ser>
        <c:ser>
          <c:idx val="0"/>
          <c:order val="1"/>
          <c:tx>
            <c:v>Internal Coordinates</c:v>
          </c:tx>
          <c:spPr>
            <a:ln w="28575" cmpd="sng">
              <a:solidFill>
                <a:schemeClr val="accent1">
                  <a:lumMod val="50000"/>
                </a:schemeClr>
              </a:solidFill>
            </a:ln>
            <a:effectLst/>
          </c:spPr>
          <c:marker>
            <c:symbol val="circle"/>
            <c:size val="4"/>
            <c:spPr>
              <a:solidFill>
                <a:schemeClr val="accent1">
                  <a:lumMod val="75000"/>
                </a:schemeClr>
              </a:solidFill>
              <a:ln>
                <a:solidFill>
                  <a:schemeClr val="accent1">
                    <a:lumMod val="50000"/>
                  </a:schemeClr>
                </a:solidFill>
              </a:ln>
              <a:effectLst/>
            </c:spPr>
          </c:marker>
          <c:xVal>
            <c:numRef>
              <c:f>cartesianEnergiesEthylene4.csv!$N$1:$N$51</c:f>
              <c:numCache>
                <c:formatCode>General</c:formatCode>
                <c:ptCount val="51"/>
                <c:pt idx="0">
                  <c:v>-3</c:v>
                </c:pt>
                <c:pt idx="1">
                  <c:v>-2.88</c:v>
                </c:pt>
                <c:pt idx="2">
                  <c:v>-2.76</c:v>
                </c:pt>
                <c:pt idx="3">
                  <c:v>-2.64</c:v>
                </c:pt>
                <c:pt idx="4">
                  <c:v>-2.52</c:v>
                </c:pt>
                <c:pt idx="5">
                  <c:v>-2.4</c:v>
                </c:pt>
                <c:pt idx="6">
                  <c:v>-2.2799999999999998</c:v>
                </c:pt>
                <c:pt idx="7">
                  <c:v>-2.16</c:v>
                </c:pt>
                <c:pt idx="8">
                  <c:v>-2.04</c:v>
                </c:pt>
                <c:pt idx="9">
                  <c:v>-1.92</c:v>
                </c:pt>
                <c:pt idx="10">
                  <c:v>-1.8</c:v>
                </c:pt>
                <c:pt idx="11">
                  <c:v>-1.68</c:v>
                </c:pt>
                <c:pt idx="12">
                  <c:v>-1.56</c:v>
                </c:pt>
                <c:pt idx="13">
                  <c:v>-1.44</c:v>
                </c:pt>
                <c:pt idx="14">
                  <c:v>-1.32</c:v>
                </c:pt>
                <c:pt idx="15">
                  <c:v>-1.2</c:v>
                </c:pt>
                <c:pt idx="16">
                  <c:v>-1.08</c:v>
                </c:pt>
                <c:pt idx="17">
                  <c:v>-0.96</c:v>
                </c:pt>
                <c:pt idx="18">
                  <c:v>-0.84</c:v>
                </c:pt>
                <c:pt idx="19">
                  <c:v>-0.72</c:v>
                </c:pt>
                <c:pt idx="20">
                  <c:v>-0.6</c:v>
                </c:pt>
                <c:pt idx="21">
                  <c:v>-0.48</c:v>
                </c:pt>
                <c:pt idx="22">
                  <c:v>-0.36</c:v>
                </c:pt>
                <c:pt idx="23">
                  <c:v>-0.24</c:v>
                </c:pt>
                <c:pt idx="24">
                  <c:v>-0.12</c:v>
                </c:pt>
                <c:pt idx="25" formatCode="0.00E+00">
                  <c:v>1.66533E-15</c:v>
                </c:pt>
                <c:pt idx="26">
                  <c:v>0.12</c:v>
                </c:pt>
                <c:pt idx="27">
                  <c:v>0.24</c:v>
                </c:pt>
                <c:pt idx="28">
                  <c:v>0.36</c:v>
                </c:pt>
                <c:pt idx="29">
                  <c:v>0.48</c:v>
                </c:pt>
                <c:pt idx="30">
                  <c:v>0.6</c:v>
                </c:pt>
                <c:pt idx="31">
                  <c:v>0.72</c:v>
                </c:pt>
                <c:pt idx="32">
                  <c:v>0.84</c:v>
                </c:pt>
                <c:pt idx="33">
                  <c:v>0.96</c:v>
                </c:pt>
                <c:pt idx="34">
                  <c:v>1.08</c:v>
                </c:pt>
                <c:pt idx="35">
                  <c:v>1.2</c:v>
                </c:pt>
                <c:pt idx="36">
                  <c:v>1.32</c:v>
                </c:pt>
                <c:pt idx="37">
                  <c:v>1.44</c:v>
                </c:pt>
                <c:pt idx="38">
                  <c:v>1.56</c:v>
                </c:pt>
                <c:pt idx="39">
                  <c:v>1.68</c:v>
                </c:pt>
                <c:pt idx="40">
                  <c:v>1.8</c:v>
                </c:pt>
                <c:pt idx="41">
                  <c:v>1.92</c:v>
                </c:pt>
                <c:pt idx="42">
                  <c:v>2.04</c:v>
                </c:pt>
                <c:pt idx="43">
                  <c:v>2.16</c:v>
                </c:pt>
                <c:pt idx="44">
                  <c:v>2.2799999999999998</c:v>
                </c:pt>
                <c:pt idx="45">
                  <c:v>2.4</c:v>
                </c:pt>
                <c:pt idx="46">
                  <c:v>2.52</c:v>
                </c:pt>
                <c:pt idx="47">
                  <c:v>2.64</c:v>
                </c:pt>
                <c:pt idx="48">
                  <c:v>2.76</c:v>
                </c:pt>
                <c:pt idx="49">
                  <c:v>2.88</c:v>
                </c:pt>
                <c:pt idx="50">
                  <c:v>3</c:v>
                </c:pt>
              </c:numCache>
            </c:numRef>
          </c:xVal>
          <c:yVal>
            <c:numRef>
              <c:f>cartesianEnergiesEthylene4.csv!$O$1:$O$51</c:f>
              <c:numCache>
                <c:formatCode>General</c:formatCode>
                <c:ptCount val="51"/>
                <c:pt idx="0">
                  <c:v>-78.429029700000001</c:v>
                </c:pt>
                <c:pt idx="1">
                  <c:v>-78.416305390000005</c:v>
                </c:pt>
                <c:pt idx="2">
                  <c:v>-78.403065589999997</c:v>
                </c:pt>
                <c:pt idx="3">
                  <c:v>-78.412228369999994</c:v>
                </c:pt>
                <c:pt idx="4">
                  <c:v>-78.425116090000003</c:v>
                </c:pt>
                <c:pt idx="5">
                  <c:v>-78.437474260000002</c:v>
                </c:pt>
                <c:pt idx="6">
                  <c:v>-78.44928908</c:v>
                </c:pt>
                <c:pt idx="7">
                  <c:v>-78.460552100000001</c:v>
                </c:pt>
                <c:pt idx="8">
                  <c:v>-78.471257059999999</c:v>
                </c:pt>
                <c:pt idx="9">
                  <c:v>-78.481397680000001</c:v>
                </c:pt>
                <c:pt idx="10">
                  <c:v>-78.490970079999997</c:v>
                </c:pt>
                <c:pt idx="11">
                  <c:v>-78.499971299999999</c:v>
                </c:pt>
                <c:pt idx="12">
                  <c:v>-78.508394509999945</c:v>
                </c:pt>
                <c:pt idx="13">
                  <c:v>-78.516229519999996</c:v>
                </c:pt>
                <c:pt idx="14">
                  <c:v>-78.523466679999999</c:v>
                </c:pt>
                <c:pt idx="15">
                  <c:v>-78.530097240000003</c:v>
                </c:pt>
                <c:pt idx="16">
                  <c:v>-78.536111880000007</c:v>
                </c:pt>
                <c:pt idx="17">
                  <c:v>-78.54150061</c:v>
                </c:pt>
                <c:pt idx="18">
                  <c:v>-78.546257150000002</c:v>
                </c:pt>
                <c:pt idx="19">
                  <c:v>-78.550379029999945</c:v>
                </c:pt>
                <c:pt idx="20">
                  <c:v>-78.553863570000004</c:v>
                </c:pt>
                <c:pt idx="21">
                  <c:v>-78.556710760000001</c:v>
                </c:pt>
                <c:pt idx="22">
                  <c:v>-78.558923390000004</c:v>
                </c:pt>
                <c:pt idx="23">
                  <c:v>-78.560502839999998</c:v>
                </c:pt>
                <c:pt idx="24">
                  <c:v>-78.561449809999999</c:v>
                </c:pt>
                <c:pt idx="25">
                  <c:v>-78.561765370000003</c:v>
                </c:pt>
                <c:pt idx="26">
                  <c:v>-78.561449879999998</c:v>
                </c:pt>
                <c:pt idx="27">
                  <c:v>-78.560502869999979</c:v>
                </c:pt>
                <c:pt idx="28">
                  <c:v>-78.558923309999997</c:v>
                </c:pt>
                <c:pt idx="29">
                  <c:v>-78.556710760000001</c:v>
                </c:pt>
                <c:pt idx="30">
                  <c:v>-78.553863710000002</c:v>
                </c:pt>
                <c:pt idx="31">
                  <c:v>-78.550379219999996</c:v>
                </c:pt>
                <c:pt idx="32">
                  <c:v>-78.546257460000007</c:v>
                </c:pt>
                <c:pt idx="33">
                  <c:v>-78.541500639999995</c:v>
                </c:pt>
                <c:pt idx="34">
                  <c:v>-78.53611189999998</c:v>
                </c:pt>
                <c:pt idx="35">
                  <c:v>-78.530097109999801</c:v>
                </c:pt>
                <c:pt idx="36">
                  <c:v>-78.523466450000001</c:v>
                </c:pt>
                <c:pt idx="37">
                  <c:v>-78.516229269999997</c:v>
                </c:pt>
                <c:pt idx="38">
                  <c:v>-78.508394240000001</c:v>
                </c:pt>
                <c:pt idx="39">
                  <c:v>-78.499970939999997</c:v>
                </c:pt>
                <c:pt idx="40">
                  <c:v>-78.490969669999998</c:v>
                </c:pt>
                <c:pt idx="41">
                  <c:v>-78.48139741</c:v>
                </c:pt>
                <c:pt idx="42">
                  <c:v>-78.471256960000005</c:v>
                </c:pt>
                <c:pt idx="43">
                  <c:v>-78.460552120000003</c:v>
                </c:pt>
                <c:pt idx="44">
                  <c:v>-78.449289109999995</c:v>
                </c:pt>
                <c:pt idx="45">
                  <c:v>-78.437474300000005</c:v>
                </c:pt>
                <c:pt idx="46">
                  <c:v>-78.425115969999993</c:v>
                </c:pt>
                <c:pt idx="47">
                  <c:v>-78.412228479999996</c:v>
                </c:pt>
                <c:pt idx="48">
                  <c:v>-78.40306563</c:v>
                </c:pt>
                <c:pt idx="49">
                  <c:v>-78.416305440000002</c:v>
                </c:pt>
                <c:pt idx="50">
                  <c:v>-78.429029689999993</c:v>
                </c:pt>
              </c:numCache>
            </c:numRef>
          </c:yVal>
          <c:smooth val="0"/>
          <c:extLst>
            <c:ext xmlns:c16="http://schemas.microsoft.com/office/drawing/2014/chart" uri="{C3380CC4-5D6E-409C-BE32-E72D297353CC}">
              <c16:uniqueId val="{00000001-9735-1340-9839-E56DCB1D601E}"/>
            </c:ext>
          </c:extLst>
        </c:ser>
        <c:dLbls>
          <c:showLegendKey val="0"/>
          <c:showVal val="0"/>
          <c:showCatName val="0"/>
          <c:showSerName val="0"/>
          <c:showPercent val="0"/>
          <c:showBubbleSize val="0"/>
        </c:dLbls>
        <c:axId val="2139215688"/>
        <c:axId val="2139137224"/>
      </c:scatterChart>
      <c:valAx>
        <c:axId val="2139215688"/>
        <c:scaling>
          <c:orientation val="minMax"/>
          <c:max val="3"/>
          <c:min val="-3"/>
        </c:scaling>
        <c:delete val="0"/>
        <c:axPos val="b"/>
        <c:title>
          <c:tx>
            <c:rich>
              <a:bodyPr/>
              <a:lstStyle/>
              <a:p>
                <a:pPr>
                  <a:defRPr sz="1800"/>
                </a:pPr>
                <a:r>
                  <a:rPr lang="en-US" sz="1200"/>
                  <a:t>Displacement</a:t>
                </a:r>
                <a:endParaRPr lang="en-US" sz="1800"/>
              </a:p>
            </c:rich>
          </c:tx>
          <c:overlay val="0"/>
        </c:title>
        <c:numFmt formatCode="General" sourceLinked="1"/>
        <c:majorTickMark val="out"/>
        <c:minorTickMark val="none"/>
        <c:tickLblPos val="none"/>
        <c:crossAx val="2139137224"/>
        <c:crosses val="autoZero"/>
        <c:crossBetween val="midCat"/>
      </c:valAx>
      <c:valAx>
        <c:axId val="2139137224"/>
        <c:scaling>
          <c:orientation val="minMax"/>
          <c:max val="-78.200050000000005"/>
          <c:min val="-78.60000000000008"/>
        </c:scaling>
        <c:delete val="0"/>
        <c:axPos val="l"/>
        <c:majorGridlines/>
        <c:title>
          <c:tx>
            <c:rich>
              <a:bodyPr rot="-5400000" vert="horz"/>
              <a:lstStyle/>
              <a:p>
                <a:pPr>
                  <a:defRPr/>
                </a:pPr>
                <a:r>
                  <a:rPr lang="en-US"/>
                  <a:t>Energy (Hartree)</a:t>
                </a:r>
              </a:p>
            </c:rich>
          </c:tx>
          <c:overlay val="0"/>
        </c:title>
        <c:numFmt formatCode="#,##0.00" sourceLinked="0"/>
        <c:majorTickMark val="none"/>
        <c:minorTickMark val="none"/>
        <c:tickLblPos val="low"/>
        <c:spPr>
          <a:ln>
            <a:solidFill>
              <a:schemeClr val="bg1">
                <a:lumMod val="50000"/>
              </a:schemeClr>
            </a:solidFill>
          </a:ln>
        </c:spPr>
        <c:crossAx val="2139215688"/>
        <c:crosses val="autoZero"/>
        <c:crossBetween val="midCat"/>
        <c:majorUnit val="0.05"/>
      </c:valAx>
    </c:plotArea>
    <c:legend>
      <c:legendPos val="r"/>
      <c:legendEntry>
        <c:idx val="0"/>
        <c:txPr>
          <a:bodyPr/>
          <a:lstStyle/>
          <a:p>
            <a:pPr>
              <a:defRPr sz="1200"/>
            </a:pPr>
            <a:endParaRPr lang="en-US"/>
          </a:p>
        </c:txPr>
      </c:legendEntry>
      <c:legendEntry>
        <c:idx val="1"/>
        <c:txPr>
          <a:bodyPr/>
          <a:lstStyle/>
          <a:p>
            <a:pPr>
              <a:defRPr sz="1200"/>
            </a:pPr>
            <a:endParaRPr lang="en-US"/>
          </a:p>
        </c:txPr>
      </c:legendEntry>
      <c:layout>
        <c:manualLayout>
          <c:xMode val="edge"/>
          <c:yMode val="edge"/>
          <c:x val="0.30743520341207298"/>
          <c:y val="0.21017622323134499"/>
          <c:w val="0.567465277777778"/>
          <c:h val="0.10435382091543199"/>
        </c:manualLayout>
      </c:layout>
      <c:overlay val="1"/>
      <c:spPr>
        <a:solidFill>
          <a:schemeClr val="bg1"/>
        </a:solidFill>
        <a:ln w="3175" cmpd="sng">
          <a:solidFill>
            <a:schemeClr val="tx1"/>
          </a:solidFill>
        </a:ln>
      </c:spPr>
      <c:txPr>
        <a:bodyPr/>
        <a:lstStyle/>
        <a:p>
          <a:pPr>
            <a:defRPr sz="1600"/>
          </a:pPr>
          <a:endParaRPr lang="en-US"/>
        </a:p>
      </c:txPr>
    </c:legend>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12-01T19:50:47.527"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06067-A50A-2348-B912-EBA41BC90042}"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F558F-3AE6-AC46-A56C-B006D44C4AAE}" type="slidenum">
              <a:rPr lang="en-US" smtClean="0"/>
              <a:t>‹#›</a:t>
            </a:fld>
            <a:endParaRPr lang="en-US"/>
          </a:p>
        </p:txBody>
      </p:sp>
    </p:spTree>
    <p:extLst>
      <p:ext uri="{BB962C8B-B14F-4D97-AF65-F5344CB8AC3E}">
        <p14:creationId xmlns:p14="http://schemas.microsoft.com/office/powerpoint/2010/main" val="1739001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Transition States and Molecular Motors: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Internal Coordinates and Molecular Mechanics</a:t>
            </a:r>
          </a:p>
        </p:txBody>
      </p:sp>
      <p:sp>
        <p:nvSpPr>
          <p:cNvPr id="4" name="Slide Number Placeholder 3"/>
          <p:cNvSpPr>
            <a:spLocks noGrp="1"/>
          </p:cNvSpPr>
          <p:nvPr>
            <p:ph type="sldNum" sz="quarter" idx="5"/>
          </p:nvPr>
        </p:nvSpPr>
        <p:spPr/>
        <p:txBody>
          <a:bodyPr/>
          <a:lstStyle/>
          <a:p>
            <a:fld id="{BC8F558F-3AE6-AC46-A56C-B006D44C4AAE}" type="slidenum">
              <a:rPr lang="en-US" smtClean="0"/>
              <a:t>1</a:t>
            </a:fld>
            <a:endParaRPr lang="en-US"/>
          </a:p>
        </p:txBody>
      </p:sp>
    </p:spTree>
    <p:extLst>
      <p:ext uri="{BB962C8B-B14F-4D97-AF65-F5344CB8AC3E}">
        <p14:creationId xmlns:p14="http://schemas.microsoft.com/office/powerpoint/2010/main" val="961066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F558F-3AE6-AC46-A56C-B006D44C4AAE}" type="slidenum">
              <a:rPr lang="en-US" smtClean="0"/>
              <a:t>2</a:t>
            </a:fld>
            <a:endParaRPr lang="en-US"/>
          </a:p>
        </p:txBody>
      </p:sp>
    </p:spTree>
    <p:extLst>
      <p:ext uri="{BB962C8B-B14F-4D97-AF65-F5344CB8AC3E}">
        <p14:creationId xmlns:p14="http://schemas.microsoft.com/office/powerpoint/2010/main" val="29518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F558F-3AE6-AC46-A56C-B006D44C4AAE}" type="slidenum">
              <a:rPr lang="en-US" smtClean="0"/>
              <a:t>4</a:t>
            </a:fld>
            <a:endParaRPr lang="en-US"/>
          </a:p>
        </p:txBody>
      </p:sp>
    </p:spTree>
    <p:extLst>
      <p:ext uri="{BB962C8B-B14F-4D97-AF65-F5344CB8AC3E}">
        <p14:creationId xmlns:p14="http://schemas.microsoft.com/office/powerpoint/2010/main" val="67207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a:t>
            </a:r>
            <a:r>
              <a:rPr lang="en-US" baseline="0" dirty="0"/>
              <a:t> concept behind single ended methods is to explore the PES without bias toward any one particular direction.  Theoretically one should be able to find the TS by going uphill from the SM or products and locate new valleys associated with a SM/product.</a:t>
            </a:r>
          </a:p>
          <a:p>
            <a:pPr lvl="0"/>
            <a:endParaRPr lang="en-US" baseline="0" dirty="0"/>
          </a:p>
          <a:p>
            <a:pPr lvl="0"/>
            <a:r>
              <a:rPr lang="en-US" baseline="0" dirty="0"/>
              <a:t>Problem, all directions from start in a valley are uphill, most will end at higher order TSs</a:t>
            </a:r>
          </a:p>
          <a:p>
            <a:pPr lvl="0"/>
            <a:endParaRPr lang="en-US" baseline="0" dirty="0"/>
          </a:p>
          <a:p>
            <a:pPr lvl="0"/>
            <a:r>
              <a:rPr lang="en-US" baseline="0" dirty="0"/>
              <a:t>If main coordinate changes throughout the TS the coordinate pushing may not work well…</a:t>
            </a:r>
            <a:endParaRPr lang="en-US" dirty="0"/>
          </a:p>
        </p:txBody>
      </p:sp>
      <p:sp>
        <p:nvSpPr>
          <p:cNvPr id="4" name="Slide Number Placeholder 3"/>
          <p:cNvSpPr>
            <a:spLocks noGrp="1"/>
          </p:cNvSpPr>
          <p:nvPr>
            <p:ph type="sldNum" sz="quarter" idx="10"/>
          </p:nvPr>
        </p:nvSpPr>
        <p:spPr/>
        <p:txBody>
          <a:bodyPr/>
          <a:lstStyle/>
          <a:p>
            <a:fld id="{B34DCC86-5EE9-48ED-97BA-5D0D974DA1F2}" type="slidenum">
              <a:rPr lang="en-US" smtClean="0"/>
              <a:t>9</a:t>
            </a:fld>
            <a:endParaRPr lang="en-US"/>
          </a:p>
        </p:txBody>
      </p:sp>
    </p:spTree>
    <p:extLst>
      <p:ext uri="{BB962C8B-B14F-4D97-AF65-F5344CB8AC3E}">
        <p14:creationId xmlns:p14="http://schemas.microsoft.com/office/powerpoint/2010/main" val="282063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Ethylene: </a:t>
            </a:r>
          </a:p>
          <a:p>
            <a:r>
              <a:rPr lang="en-US" sz="1200" kern="1200" dirty="0">
                <a:solidFill>
                  <a:schemeClr val="tx1"/>
                </a:solidFill>
                <a:effectLst/>
                <a:latin typeface="+mn-lt"/>
                <a:ea typeface="+mn-ea"/>
                <a:cs typeface="+mn-cs"/>
              </a:rPr>
              <a:t>Distance 1-3</a:t>
            </a:r>
          </a:p>
          <a:p>
            <a:r>
              <a:rPr lang="en-US" sz="1200" kern="1200" dirty="0">
                <a:solidFill>
                  <a:schemeClr val="tx1"/>
                </a:solidFill>
                <a:effectLst/>
                <a:latin typeface="+mn-lt"/>
                <a:ea typeface="+mn-ea"/>
                <a:cs typeface="+mn-cs"/>
              </a:rPr>
              <a:t>Distance 1-4</a:t>
            </a:r>
          </a:p>
          <a:p>
            <a:r>
              <a:rPr lang="en-US" sz="1200" kern="1200" dirty="0">
                <a:solidFill>
                  <a:schemeClr val="tx1"/>
                </a:solidFill>
                <a:effectLst/>
                <a:latin typeface="+mn-lt"/>
                <a:ea typeface="+mn-ea"/>
                <a:cs typeface="+mn-cs"/>
              </a:rPr>
              <a:t>Distance 4-5</a:t>
            </a:r>
          </a:p>
          <a:p>
            <a:r>
              <a:rPr lang="en-US" sz="1200" kern="1200" dirty="0">
                <a:solidFill>
                  <a:schemeClr val="tx1"/>
                </a:solidFill>
                <a:effectLst/>
                <a:latin typeface="+mn-lt"/>
                <a:ea typeface="+mn-ea"/>
                <a:cs typeface="+mn-cs"/>
              </a:rPr>
              <a:t>Distance 4-6</a:t>
            </a:r>
          </a:p>
          <a:p>
            <a:r>
              <a:rPr lang="en-US" sz="1200" kern="1200" dirty="0">
                <a:solidFill>
                  <a:schemeClr val="tx1"/>
                </a:solidFill>
                <a:effectLst/>
                <a:latin typeface="+mn-lt"/>
                <a:ea typeface="+mn-ea"/>
                <a:cs typeface="+mn-cs"/>
              </a:rPr>
              <a:t>Angle 2-1-4</a:t>
            </a:r>
          </a:p>
          <a:p>
            <a:r>
              <a:rPr lang="en-US" sz="1200" kern="1200" dirty="0">
                <a:solidFill>
                  <a:schemeClr val="tx1"/>
                </a:solidFill>
                <a:effectLst/>
                <a:latin typeface="+mn-lt"/>
                <a:ea typeface="+mn-ea"/>
                <a:cs typeface="+mn-cs"/>
              </a:rPr>
              <a:t>Angle 3-1-4</a:t>
            </a:r>
          </a:p>
          <a:p>
            <a:r>
              <a:rPr lang="en-US" sz="1200" kern="1200" dirty="0">
                <a:solidFill>
                  <a:schemeClr val="tx1"/>
                </a:solidFill>
                <a:effectLst/>
                <a:latin typeface="+mn-lt"/>
                <a:ea typeface="+mn-ea"/>
                <a:cs typeface="+mn-cs"/>
              </a:rPr>
              <a:t>Angle 1-4-6</a:t>
            </a:r>
          </a:p>
          <a:p>
            <a:r>
              <a:rPr lang="en-US" sz="1200" kern="1200" dirty="0">
                <a:solidFill>
                  <a:schemeClr val="tx1"/>
                </a:solidFill>
                <a:effectLst/>
                <a:latin typeface="+mn-lt"/>
                <a:ea typeface="+mn-ea"/>
                <a:cs typeface="+mn-cs"/>
              </a:rPr>
              <a:t>Angle 5-4-6</a:t>
            </a:r>
          </a:p>
          <a:p>
            <a:r>
              <a:rPr lang="en-US" sz="1200" kern="1200" dirty="0">
                <a:solidFill>
                  <a:schemeClr val="tx1"/>
                </a:solidFill>
                <a:effectLst/>
                <a:latin typeface="+mn-lt"/>
                <a:ea typeface="+mn-ea"/>
                <a:cs typeface="+mn-cs"/>
              </a:rPr>
              <a:t>Out-of-Plane 1-2-3-4</a:t>
            </a:r>
          </a:p>
          <a:p>
            <a:r>
              <a:rPr lang="en-US" sz="1200" kern="1200" dirty="0">
                <a:solidFill>
                  <a:schemeClr val="tx1"/>
                </a:solidFill>
                <a:effectLst/>
                <a:latin typeface="+mn-lt"/>
                <a:ea typeface="+mn-ea"/>
                <a:cs typeface="+mn-cs"/>
              </a:rPr>
              <a:t>Out-of-Plane 4-1-5-6</a:t>
            </a:r>
          </a:p>
          <a:p>
            <a:r>
              <a:rPr lang="en-US" sz="1200" kern="1200" dirty="0">
                <a:solidFill>
                  <a:schemeClr val="tx1"/>
                </a:solidFill>
                <a:effectLst/>
                <a:latin typeface="+mn-lt"/>
                <a:ea typeface="+mn-ea"/>
                <a:cs typeface="+mn-cs"/>
              </a:rPr>
              <a:t>Dihedral 2-1-4-5</a:t>
            </a:r>
          </a:p>
          <a:p>
            <a:r>
              <a:rPr lang="en-US" sz="1200" kern="1200" dirty="0">
                <a:solidFill>
                  <a:schemeClr val="tx1"/>
                </a:solidFill>
                <a:effectLst/>
                <a:latin typeface="+mn-lt"/>
                <a:ea typeface="+mn-ea"/>
                <a:cs typeface="+mn-cs"/>
              </a:rPr>
              <a:t>Dihedral 2-1-4-6</a:t>
            </a:r>
          </a:p>
          <a:p>
            <a:r>
              <a:rPr lang="en-US" sz="1200" kern="1200" dirty="0">
                <a:solidFill>
                  <a:schemeClr val="tx1"/>
                </a:solidFill>
                <a:effectLst/>
                <a:latin typeface="+mn-lt"/>
                <a:ea typeface="+mn-ea"/>
                <a:cs typeface="+mn-cs"/>
              </a:rPr>
              <a:t>Dihedral 3-1-4-5</a:t>
            </a:r>
          </a:p>
          <a:p>
            <a:r>
              <a:rPr lang="en-US" sz="1200" kern="1200" dirty="0">
                <a:solidFill>
                  <a:schemeClr val="tx1"/>
                </a:solidFill>
                <a:effectLst/>
                <a:latin typeface="+mn-lt"/>
                <a:ea typeface="+mn-ea"/>
                <a:cs typeface="+mn-cs"/>
              </a:rPr>
              <a:t>Dihedral 3-1-4-6</a:t>
            </a:r>
          </a:p>
          <a:p>
            <a:endParaRPr lang="en-US" dirty="0"/>
          </a:p>
        </p:txBody>
      </p:sp>
      <p:sp>
        <p:nvSpPr>
          <p:cNvPr id="4" name="Slide Number Placeholder 3"/>
          <p:cNvSpPr>
            <a:spLocks noGrp="1"/>
          </p:cNvSpPr>
          <p:nvPr>
            <p:ph type="sldNum" sz="quarter" idx="5"/>
          </p:nvPr>
        </p:nvSpPr>
        <p:spPr/>
        <p:txBody>
          <a:bodyPr/>
          <a:lstStyle/>
          <a:p>
            <a:fld id="{BC8F558F-3AE6-AC46-A56C-B006D44C4AAE}" type="slidenum">
              <a:rPr lang="en-US" smtClean="0"/>
              <a:t>11</a:t>
            </a:fld>
            <a:endParaRPr lang="en-US"/>
          </a:p>
        </p:txBody>
      </p:sp>
    </p:spTree>
    <p:extLst>
      <p:ext uri="{BB962C8B-B14F-4D97-AF65-F5344CB8AC3E}">
        <p14:creationId xmlns:p14="http://schemas.microsoft.com/office/powerpoint/2010/main" val="4132740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slide before this on minimum spanning bonds</a:t>
            </a:r>
          </a:p>
        </p:txBody>
      </p:sp>
      <p:sp>
        <p:nvSpPr>
          <p:cNvPr id="4" name="Slide Number Placeholder 3"/>
          <p:cNvSpPr>
            <a:spLocks noGrp="1"/>
          </p:cNvSpPr>
          <p:nvPr>
            <p:ph type="sldNum" sz="quarter" idx="5"/>
          </p:nvPr>
        </p:nvSpPr>
        <p:spPr/>
        <p:txBody>
          <a:bodyPr/>
          <a:lstStyle/>
          <a:p>
            <a:fld id="{7FBB89D7-E8C0-7049-8AC2-90B7A612EE22}" type="slidenum">
              <a:rPr lang="en-US" smtClean="0"/>
              <a:t>13</a:t>
            </a:fld>
            <a:endParaRPr lang="en-US"/>
          </a:p>
        </p:txBody>
      </p:sp>
    </p:spTree>
    <p:extLst>
      <p:ext uri="{BB962C8B-B14F-4D97-AF65-F5344CB8AC3E}">
        <p14:creationId xmlns:p14="http://schemas.microsoft.com/office/powerpoint/2010/main" val="84523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F558F-3AE6-AC46-A56C-B006D44C4AAE}" type="slidenum">
              <a:rPr lang="en-US" smtClean="0"/>
              <a:t>14</a:t>
            </a:fld>
            <a:endParaRPr lang="en-US"/>
          </a:p>
        </p:txBody>
      </p:sp>
    </p:spTree>
    <p:extLst>
      <p:ext uri="{BB962C8B-B14F-4D97-AF65-F5344CB8AC3E}">
        <p14:creationId xmlns:p14="http://schemas.microsoft.com/office/powerpoint/2010/main" val="3357512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F558F-3AE6-AC46-A56C-B006D44C4AAE}" type="slidenum">
              <a:rPr lang="en-US" smtClean="0"/>
              <a:t>17</a:t>
            </a:fld>
            <a:endParaRPr lang="en-US"/>
          </a:p>
        </p:txBody>
      </p:sp>
    </p:spTree>
    <p:extLst>
      <p:ext uri="{BB962C8B-B14F-4D97-AF65-F5344CB8AC3E}">
        <p14:creationId xmlns:p14="http://schemas.microsoft.com/office/powerpoint/2010/main" val="1407359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F558F-3AE6-AC46-A56C-B006D44C4AAE}" type="slidenum">
              <a:rPr lang="en-US" smtClean="0"/>
              <a:t>19</a:t>
            </a:fld>
            <a:endParaRPr lang="en-US"/>
          </a:p>
        </p:txBody>
      </p:sp>
    </p:spTree>
    <p:extLst>
      <p:ext uri="{BB962C8B-B14F-4D97-AF65-F5344CB8AC3E}">
        <p14:creationId xmlns:p14="http://schemas.microsoft.com/office/powerpoint/2010/main" val="3330793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DABD5-E64C-DD4F-A754-72F4F03128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DBD0AD-FA59-9F45-B582-54BAA6607A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A81122-7491-3945-8480-14D105F932BC}"/>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5" name="Footer Placeholder 4">
            <a:extLst>
              <a:ext uri="{FF2B5EF4-FFF2-40B4-BE49-F238E27FC236}">
                <a16:creationId xmlns:a16="http://schemas.microsoft.com/office/drawing/2014/main" id="{44204186-F12E-2A4D-910F-F9573E795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0DAFD-52E6-A444-98B1-44722B3233D5}"/>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179897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5457-0300-B64C-9147-C0DE48EAAF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9D060-8687-1E4A-96EE-CCD2CE8CDB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31A414-0B83-4340-AD57-A6753A32EE40}"/>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5" name="Footer Placeholder 4">
            <a:extLst>
              <a:ext uri="{FF2B5EF4-FFF2-40B4-BE49-F238E27FC236}">
                <a16:creationId xmlns:a16="http://schemas.microsoft.com/office/drawing/2014/main" id="{04E753B2-4869-974D-8CF5-C76DD40AF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DF93B4-ADC6-3740-9651-07B7B49FC57E}"/>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3430039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31E66-4560-8347-BC8F-8A039FEAFC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2F880E-3BDE-8F4B-BB80-9C83F7EB2B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74138C-932E-FC41-A1BD-E1E3252FC52A}"/>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5" name="Footer Placeholder 4">
            <a:extLst>
              <a:ext uri="{FF2B5EF4-FFF2-40B4-BE49-F238E27FC236}">
                <a16:creationId xmlns:a16="http://schemas.microsoft.com/office/drawing/2014/main" id="{8BD37FAA-98E0-8844-9204-8FF620715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1C9C5-BD96-F341-AC9E-7F31A927D683}"/>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3549397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99B17A-6FBA-3B45-B480-4D73AFCA1910}"/>
              </a:ext>
            </a:extLst>
          </p:cNvPr>
          <p:cNvSpPr>
            <a:spLocks noGrp="1"/>
          </p:cNvSpPr>
          <p:nvPr>
            <p:ph type="sldNum" sz="quarter" idx="10"/>
          </p:nvPr>
        </p:nvSpPr>
        <p:spPr/>
        <p:txBody>
          <a:bodyPr/>
          <a:lstStyle/>
          <a:p>
            <a:fld id="{B7E07589-EED8-4F44-B5CA-397DA6731916}" type="slidenum">
              <a:rPr lang="en-US" smtClean="0"/>
              <a:pPr/>
              <a:t>‹#›</a:t>
            </a:fld>
            <a:endParaRPr lang="en-US" dirty="0"/>
          </a:p>
        </p:txBody>
      </p:sp>
    </p:spTree>
    <p:extLst>
      <p:ext uri="{BB962C8B-B14F-4D97-AF65-F5344CB8AC3E}">
        <p14:creationId xmlns:p14="http://schemas.microsoft.com/office/powerpoint/2010/main" val="658139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258388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ABFB-8A91-F54B-A7AA-4DD8F0CF25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8760B-2798-4743-B1C7-E97124C1AA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94069-F513-B543-BE19-E20B061AA5A4}"/>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5" name="Footer Placeholder 4">
            <a:extLst>
              <a:ext uri="{FF2B5EF4-FFF2-40B4-BE49-F238E27FC236}">
                <a16:creationId xmlns:a16="http://schemas.microsoft.com/office/drawing/2014/main" id="{ADFC5BF4-D37A-7E4B-A096-CCDD49864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D221B-7E18-804E-AAD3-29F590424ED4}"/>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228595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D9EDF-8A10-C446-B3EA-0DB9929D5C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00B7A-D780-AF49-B95C-DD6BA1B758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0CC032-5FFF-1248-A45B-1A375BC73F54}"/>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5" name="Footer Placeholder 4">
            <a:extLst>
              <a:ext uri="{FF2B5EF4-FFF2-40B4-BE49-F238E27FC236}">
                <a16:creationId xmlns:a16="http://schemas.microsoft.com/office/drawing/2014/main" id="{09F3C733-444B-EF48-BDE9-31A0B05B6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208D5-E025-E949-BCEF-7BA58DC438E3}"/>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1436023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AF4A-8E04-BB44-8707-FE13092CD8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63FA78-A25C-9640-8C5F-056241A5D93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E1D256-0479-8B4A-AE2F-29F74FA5A3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849636-A185-6E48-A178-B22DD3C30DC4}"/>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6" name="Footer Placeholder 5">
            <a:extLst>
              <a:ext uri="{FF2B5EF4-FFF2-40B4-BE49-F238E27FC236}">
                <a16:creationId xmlns:a16="http://schemas.microsoft.com/office/drawing/2014/main" id="{F569B0F3-4BB6-8849-A7DA-7E51C4CED9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EFD373-D5DA-8940-A8E9-07495351E26C}"/>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2421792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66E8-A8D7-EE42-8E80-BCE19CD076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BCD1C0-1ABD-DB44-A77C-E221EC7908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2A7BE6-B0F7-7147-AA03-1B3886516C5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759BD1-7C0D-5A48-993C-BCCE2529D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0A53A4-0A37-D043-AC18-4FB998EAEF6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BB66A0-63FB-0B4E-9DC8-32118026669D}"/>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8" name="Footer Placeholder 7">
            <a:extLst>
              <a:ext uri="{FF2B5EF4-FFF2-40B4-BE49-F238E27FC236}">
                <a16:creationId xmlns:a16="http://schemas.microsoft.com/office/drawing/2014/main" id="{5C1CBF61-F050-B945-A034-7E1B26E7A8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DAB3BD-C253-8D43-94A5-4D9484E70DC0}"/>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3798309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79E7F-C718-564D-81D5-0F768DB23E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EC5638-4132-6048-9D1B-6D8FB1677750}"/>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4" name="Footer Placeholder 3">
            <a:extLst>
              <a:ext uri="{FF2B5EF4-FFF2-40B4-BE49-F238E27FC236}">
                <a16:creationId xmlns:a16="http://schemas.microsoft.com/office/drawing/2014/main" id="{B04057E8-47D6-EA49-82A8-B68C0C7D6A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82427C-2DEF-A94E-8EE6-4F1D913E5318}"/>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2426069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B2B469-0FEE-CF4C-A4E2-DDA85D230C36}"/>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3" name="Footer Placeholder 2">
            <a:extLst>
              <a:ext uri="{FF2B5EF4-FFF2-40B4-BE49-F238E27FC236}">
                <a16:creationId xmlns:a16="http://schemas.microsoft.com/office/drawing/2014/main" id="{708F1213-CD86-AB4E-AC19-5E410DCB52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C10529-035B-534B-AA3A-B1A2D5ECF8EA}"/>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1693277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E9BE-2080-1749-B03F-1D1A0CAD5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D8A8B9-7328-0543-B0C9-5BD4471702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8A377B-E209-A946-8B9A-CBDE41D07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DDF3FA-3C05-6B4D-B4A1-D3A8C1856C38}"/>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6" name="Footer Placeholder 5">
            <a:extLst>
              <a:ext uri="{FF2B5EF4-FFF2-40B4-BE49-F238E27FC236}">
                <a16:creationId xmlns:a16="http://schemas.microsoft.com/office/drawing/2014/main" id="{66C0793E-8207-3E48-AE75-49947DFB5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B4A4D-4E40-FC4A-A383-93BD6CAA02E1}"/>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553643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3141-3821-9F4D-B56A-2D4D5A1C0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13B6CC-67B8-884A-B6E7-FA277C2569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530CBE-630B-9148-AA82-571EE606A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FA723B-1AF2-7C47-9D03-7F6DB90D8F13}"/>
              </a:ext>
            </a:extLst>
          </p:cNvPr>
          <p:cNvSpPr>
            <a:spLocks noGrp="1"/>
          </p:cNvSpPr>
          <p:nvPr>
            <p:ph type="dt" sz="half" idx="10"/>
          </p:nvPr>
        </p:nvSpPr>
        <p:spPr/>
        <p:txBody>
          <a:bodyPr/>
          <a:lstStyle/>
          <a:p>
            <a:fld id="{DA5C7907-EC8D-FC46-9C7C-AB6A34CE6E26}" type="datetimeFigureOut">
              <a:rPr lang="en-US" smtClean="0"/>
              <a:t>12/1/20</a:t>
            </a:fld>
            <a:endParaRPr lang="en-US"/>
          </a:p>
        </p:txBody>
      </p:sp>
      <p:sp>
        <p:nvSpPr>
          <p:cNvPr id="6" name="Footer Placeholder 5">
            <a:extLst>
              <a:ext uri="{FF2B5EF4-FFF2-40B4-BE49-F238E27FC236}">
                <a16:creationId xmlns:a16="http://schemas.microsoft.com/office/drawing/2014/main" id="{C949EC16-A88C-9F47-A3FB-B29621D3C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7FC9B-5B42-2E4E-BAE6-84787CD9A775}"/>
              </a:ext>
            </a:extLst>
          </p:cNvPr>
          <p:cNvSpPr>
            <a:spLocks noGrp="1"/>
          </p:cNvSpPr>
          <p:nvPr>
            <p:ph type="sldNum" sz="quarter" idx="12"/>
          </p:nvPr>
        </p:nvSpPr>
        <p:spPr/>
        <p:txBody>
          <a:bodyPr/>
          <a:lstStyle/>
          <a:p>
            <a:fld id="{D5F6CB83-464B-8C4B-ABDB-225C19A8342A}" type="slidenum">
              <a:rPr lang="en-US" smtClean="0"/>
              <a:t>‹#›</a:t>
            </a:fld>
            <a:endParaRPr lang="en-US"/>
          </a:p>
        </p:txBody>
      </p:sp>
    </p:spTree>
    <p:extLst>
      <p:ext uri="{BB962C8B-B14F-4D97-AF65-F5344CB8AC3E}">
        <p14:creationId xmlns:p14="http://schemas.microsoft.com/office/powerpoint/2010/main" val="3792634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2D464-41CE-EA40-8EDD-300576F934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9B2C61-E61B-D24C-B775-6558D1441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4C3C2-4054-014C-B138-0F59855F92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C7907-EC8D-FC46-9C7C-AB6A34CE6E26}" type="datetimeFigureOut">
              <a:rPr lang="en-US" smtClean="0"/>
              <a:t>12/1/20</a:t>
            </a:fld>
            <a:endParaRPr lang="en-US"/>
          </a:p>
        </p:txBody>
      </p:sp>
      <p:sp>
        <p:nvSpPr>
          <p:cNvPr id="5" name="Footer Placeholder 4">
            <a:extLst>
              <a:ext uri="{FF2B5EF4-FFF2-40B4-BE49-F238E27FC236}">
                <a16:creationId xmlns:a16="http://schemas.microsoft.com/office/drawing/2014/main" id="{598E5012-D1F3-EA40-A58A-68B7A844F6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34799B-05CF-C841-91A7-8362840BC6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6CB83-464B-8C4B-ABDB-225C19A8342A}" type="slidenum">
              <a:rPr lang="en-US" smtClean="0"/>
              <a:t>‹#›</a:t>
            </a:fld>
            <a:endParaRPr lang="en-US"/>
          </a:p>
        </p:txBody>
      </p:sp>
    </p:spTree>
    <p:extLst>
      <p:ext uri="{BB962C8B-B14F-4D97-AF65-F5344CB8AC3E}">
        <p14:creationId xmlns:p14="http://schemas.microsoft.com/office/powerpoint/2010/main" val="3275469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embnet.vital-it.ch/MD_tutorial/pages/MD.Part2.html"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9" Type="http://schemas.openxmlformats.org/officeDocument/2006/relationships/image" Target="../media/image38.sv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7.svg"/><Relationship Id="rId33" Type="http://schemas.openxmlformats.org/officeDocument/2006/relationships/image" Target="../media/image32.svg"/><Relationship Id="rId38" Type="http://schemas.openxmlformats.org/officeDocument/2006/relationships/image" Target="../media/image37.png"/><Relationship Id="rId46" Type="http://schemas.openxmlformats.org/officeDocument/2006/relationships/image" Target="../media/image46.png"/><Relationship Id="rId2" Type="http://schemas.openxmlformats.org/officeDocument/2006/relationships/notesSlide" Target="../notesSlides/notesSlide7.xml"/><Relationship Id="rId41" Type="http://schemas.openxmlformats.org/officeDocument/2006/relationships/image" Target="../media/image40.svg"/><Relationship Id="rId1" Type="http://schemas.openxmlformats.org/officeDocument/2006/relationships/slideLayout" Target="../slideLayouts/slideLayout13.xml"/><Relationship Id="rId32" Type="http://schemas.openxmlformats.org/officeDocument/2006/relationships/image" Target="../media/image31.png"/><Relationship Id="rId37" Type="http://schemas.openxmlformats.org/officeDocument/2006/relationships/image" Target="../media/image36.svg"/><Relationship Id="rId40" Type="http://schemas.openxmlformats.org/officeDocument/2006/relationships/image" Target="../media/image39.png"/><Relationship Id="rId45" Type="http://schemas.openxmlformats.org/officeDocument/2006/relationships/image" Target="../media/image44.svg"/><Relationship Id="rId36" Type="http://schemas.openxmlformats.org/officeDocument/2006/relationships/image" Target="../media/image35.png"/><Relationship Id="rId31" Type="http://schemas.openxmlformats.org/officeDocument/2006/relationships/hyperlink" Target="https://doi.org/10.1021/ct400319w" TargetMode="External"/><Relationship Id="rId44" Type="http://schemas.openxmlformats.org/officeDocument/2006/relationships/image" Target="../media/image43.png"/><Relationship Id="rId30" Type="http://schemas.openxmlformats.org/officeDocument/2006/relationships/image" Target="../media/image173.png"/><Relationship Id="rId35" Type="http://schemas.openxmlformats.org/officeDocument/2006/relationships/image" Target="../media/image34.svg"/><Relationship Id="rId43" Type="http://schemas.openxmlformats.org/officeDocument/2006/relationships/image" Target="../media/image42.sv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hyperlink" Target="https://doi.org/10.1002/jcc.23833" TargetMode="External"/><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47.svg"/><Relationship Id="rId2" Type="http://schemas.openxmlformats.org/officeDocument/2006/relationships/image" Target="../media/image48.png"/><Relationship Id="rId16" Type="http://schemas.openxmlformats.org/officeDocument/2006/relationships/image" Target="../media/image62.png"/><Relationship Id="rId20"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5" Type="http://schemas.openxmlformats.org/officeDocument/2006/relationships/image" Target="../media/image61.svg"/><Relationship Id="rId10" Type="http://schemas.openxmlformats.org/officeDocument/2006/relationships/image" Target="../media/image56.png"/><Relationship Id="rId19" Type="http://schemas.openxmlformats.org/officeDocument/2006/relationships/image" Target="../media/image560.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en.acs.org/articles/95/i23/Molecular-motor-turns-rotor.html" TargetMode="External"/><Relationship Id="rId2" Type="http://schemas.openxmlformats.org/officeDocument/2006/relationships/image" Target="../media/image68.tiff"/><Relationship Id="rId1" Type="http://schemas.openxmlformats.org/officeDocument/2006/relationships/slideLayout" Target="../slideLayouts/slideLayout2.xml"/><Relationship Id="rId5" Type="http://schemas.openxmlformats.org/officeDocument/2006/relationships/image" Target="../media/image70.tiff"/><Relationship Id="rId4" Type="http://schemas.openxmlformats.org/officeDocument/2006/relationships/image" Target="../media/image69.gif"/></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ambermd.org/antechamber/gaff.html#summar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comments" Target="../comments/commen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gif"/><Relationship Id="rId1" Type="http://schemas.openxmlformats.org/officeDocument/2006/relationships/slideLayout" Target="../slideLayouts/slideLayout2.xml"/><Relationship Id="rId4" Type="http://schemas.openxmlformats.org/officeDocument/2006/relationships/image" Target="../media/image77.tiff"/></Relationships>
</file>

<file path=ppt/slides/_rels/slide23.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9.tiff"/><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channel/UCxhJa8frtMYcUyhCtP_1OkA" TargetMode="External"/><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hyperlink" Target="http://demonstrations.wolfram.com/author.html?author=Galen+Craven" TargetMode="External"/><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303B-ABDD-F94A-BE71-8FEAB0D610A6}"/>
              </a:ext>
            </a:extLst>
          </p:cNvPr>
          <p:cNvSpPr>
            <a:spLocks noGrp="1"/>
          </p:cNvSpPr>
          <p:nvPr>
            <p:ph type="ctrTitle"/>
          </p:nvPr>
        </p:nvSpPr>
        <p:spPr>
          <a:xfrm>
            <a:off x="609601" y="4385066"/>
            <a:ext cx="10923638" cy="1317643"/>
          </a:xfrm>
        </p:spPr>
        <p:txBody>
          <a:bodyPr>
            <a:normAutofit/>
          </a:bodyPr>
          <a:lstStyle/>
          <a:p>
            <a:pPr algn="l"/>
            <a:r>
              <a:rPr lang="en-US" sz="4200" dirty="0"/>
              <a:t>Transition States and Molecular Motors: </a:t>
            </a:r>
          </a:p>
          <a:p>
            <a:pPr algn="l"/>
            <a:r>
              <a:rPr lang="en-US" sz="4200" dirty="0"/>
              <a:t>Internal Coordinates and Molecular Mechanics</a:t>
            </a:r>
          </a:p>
        </p:txBody>
      </p:sp>
      <p:sp>
        <p:nvSpPr>
          <p:cNvPr id="3" name="Subtitle 2">
            <a:extLst>
              <a:ext uri="{FF2B5EF4-FFF2-40B4-BE49-F238E27FC236}">
                <a16:creationId xmlns:a16="http://schemas.microsoft.com/office/drawing/2014/main" id="{14E8613F-96E6-9C4C-B93E-501A6FAE28C0}"/>
              </a:ext>
            </a:extLst>
          </p:cNvPr>
          <p:cNvSpPr>
            <a:spLocks noGrp="1"/>
          </p:cNvSpPr>
          <p:nvPr>
            <p:ph type="subTitle" idx="1"/>
          </p:nvPr>
        </p:nvSpPr>
        <p:spPr>
          <a:xfrm>
            <a:off x="609600" y="5702709"/>
            <a:ext cx="10923638" cy="521109"/>
          </a:xfrm>
        </p:spPr>
        <p:txBody>
          <a:bodyPr>
            <a:normAutofit/>
          </a:bodyPr>
          <a:lstStyle/>
          <a:p>
            <a:pPr algn="l"/>
            <a:endParaRPr lang="en-US" dirty="0"/>
          </a:p>
        </p:txBody>
      </p:sp>
      <p:pic>
        <p:nvPicPr>
          <p:cNvPr id="4" name="Picture 3">
            <a:extLst>
              <a:ext uri="{FF2B5EF4-FFF2-40B4-BE49-F238E27FC236}">
                <a16:creationId xmlns:a16="http://schemas.microsoft.com/office/drawing/2014/main" id="{3857C633-2F9E-6F4F-868A-7DABB4AB0D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11" r="102"/>
          <a:stretch/>
        </p:blipFill>
        <p:spPr>
          <a:xfrm>
            <a:off x="20" y="10"/>
            <a:ext cx="6095974" cy="4252522"/>
          </a:xfrm>
          <a:prstGeom prst="rect">
            <a:avLst/>
          </a:prstGeom>
        </p:spPr>
      </p:pic>
      <p:pic>
        <p:nvPicPr>
          <p:cNvPr id="2050" name="Picture 2" descr="Something About the Long Valley Caldera - Harmonic Tremors?, page 1">
            <a:extLst>
              <a:ext uri="{FF2B5EF4-FFF2-40B4-BE49-F238E27FC236}">
                <a16:creationId xmlns:a16="http://schemas.microsoft.com/office/drawing/2014/main" id="{6561ACAD-3209-E344-A357-B14DB7F2E2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421" b="1"/>
          <a:stretch/>
        </p:blipFill>
        <p:spPr bwMode="auto">
          <a:xfrm>
            <a:off x="6095999" y="-681"/>
            <a:ext cx="6096001" cy="4253215"/>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46689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7CB200-65A9-6D46-B9EE-217583F379C5}"/>
              </a:ext>
            </a:extLst>
          </p:cNvPr>
          <p:cNvPicPr>
            <a:picLocks noChangeAspect="1"/>
          </p:cNvPicPr>
          <p:nvPr/>
        </p:nvPicPr>
        <p:blipFill>
          <a:blip r:embed="rId3"/>
          <a:stretch>
            <a:fillRect/>
          </a:stretch>
        </p:blipFill>
        <p:spPr>
          <a:xfrm>
            <a:off x="0" y="2500313"/>
            <a:ext cx="7280623" cy="3271838"/>
          </a:xfrm>
          <a:prstGeom prst="rect">
            <a:avLst/>
          </a:prstGeom>
        </p:spPr>
      </p:pic>
      <p:sp>
        <p:nvSpPr>
          <p:cNvPr id="5" name="Title 1">
            <a:extLst>
              <a:ext uri="{FF2B5EF4-FFF2-40B4-BE49-F238E27FC236}">
                <a16:creationId xmlns:a16="http://schemas.microsoft.com/office/drawing/2014/main" id="{F7C4EAAB-6523-C548-9161-DF6FBB67D85B}"/>
              </a:ext>
            </a:extLst>
          </p:cNvPr>
          <p:cNvSpPr txBox="1">
            <a:spLocks/>
          </p:cNvSpPr>
          <p:nvPr/>
        </p:nvSpPr>
        <p:spPr>
          <a:xfrm>
            <a:off x="637700" y="565700"/>
            <a:ext cx="6984802" cy="1143000"/>
          </a:xfrm>
          <a:prstGeom prst="rect">
            <a:avLst/>
          </a:prstGeom>
        </p:spPr>
        <p:txBody>
          <a:bodyP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400" b="1" dirty="0">
                <a:solidFill>
                  <a:srgbClr val="8C1515"/>
                </a:solidFill>
              </a:rPr>
              <a:t>Another Caveat: Optimization Depends on Algorithm and Coordinate System</a:t>
            </a:r>
          </a:p>
        </p:txBody>
      </p:sp>
      <p:sp>
        <p:nvSpPr>
          <p:cNvPr id="6" name="Rectangle 5">
            <a:extLst>
              <a:ext uri="{FF2B5EF4-FFF2-40B4-BE49-F238E27FC236}">
                <a16:creationId xmlns:a16="http://schemas.microsoft.com/office/drawing/2014/main" id="{28272A42-57FE-9149-9E44-7A4E38A4740F}"/>
              </a:ext>
            </a:extLst>
          </p:cNvPr>
          <p:cNvSpPr/>
          <p:nvPr/>
        </p:nvSpPr>
        <p:spPr>
          <a:xfrm>
            <a:off x="581500" y="6292300"/>
            <a:ext cx="5588453" cy="318100"/>
          </a:xfrm>
          <a:prstGeom prst="rect">
            <a:avLst/>
          </a:prstGeom>
        </p:spPr>
        <p:txBody>
          <a:bodyPr wrap="none">
            <a:spAutoFit/>
          </a:bodyPr>
          <a:lstStyle/>
          <a:p>
            <a:r>
              <a:rPr lang="en-US" sz="1467" dirty="0"/>
              <a:t>﻿Jon Baker, Alain </a:t>
            </a:r>
            <a:r>
              <a:rPr lang="en-US" sz="1467" dirty="0" err="1"/>
              <a:t>Kessi</a:t>
            </a:r>
            <a:r>
              <a:rPr lang="en-US" sz="1467" dirty="0"/>
              <a:t>, and Bernard </a:t>
            </a:r>
            <a:r>
              <a:rPr lang="en-US" sz="1467" dirty="0" err="1"/>
              <a:t>Delley</a:t>
            </a:r>
            <a:r>
              <a:rPr lang="en-US" sz="1467" dirty="0"/>
              <a:t>, J </a:t>
            </a:r>
            <a:r>
              <a:rPr lang="en-US" sz="1467" dirty="0" err="1"/>
              <a:t>Chem</a:t>
            </a:r>
            <a:r>
              <a:rPr lang="en-US" sz="1467" dirty="0"/>
              <a:t> Phys, 1996,  192-212</a:t>
            </a:r>
          </a:p>
        </p:txBody>
      </p:sp>
      <p:pic>
        <p:nvPicPr>
          <p:cNvPr id="14" name="Picture 13">
            <a:extLst>
              <a:ext uri="{FF2B5EF4-FFF2-40B4-BE49-F238E27FC236}">
                <a16:creationId xmlns:a16="http://schemas.microsoft.com/office/drawing/2014/main" id="{2D24AD9B-7FE0-F045-8B07-E30073F86EB0}"/>
              </a:ext>
            </a:extLst>
          </p:cNvPr>
          <p:cNvPicPr>
            <a:picLocks noChangeAspect="1"/>
          </p:cNvPicPr>
          <p:nvPr>
            <p:custDataLst>
              <p:tags r:id="rId1"/>
            </p:custDataLst>
          </p:nvPr>
        </p:nvPicPr>
        <p:blipFill>
          <a:blip r:embed="rId4"/>
          <a:stretch>
            <a:fillRect/>
          </a:stretch>
        </p:blipFill>
        <p:spPr>
          <a:xfrm>
            <a:off x="2346153" y="1791696"/>
            <a:ext cx="1029573" cy="376936"/>
          </a:xfrm>
          <a:prstGeom prst="rect">
            <a:avLst/>
          </a:prstGeom>
        </p:spPr>
      </p:pic>
      <p:sp>
        <p:nvSpPr>
          <p:cNvPr id="15" name="TextBox 14">
            <a:extLst>
              <a:ext uri="{FF2B5EF4-FFF2-40B4-BE49-F238E27FC236}">
                <a16:creationId xmlns:a16="http://schemas.microsoft.com/office/drawing/2014/main" id="{300127B9-5443-984B-B669-78B8BF4B720E}"/>
              </a:ext>
            </a:extLst>
          </p:cNvPr>
          <p:cNvSpPr txBox="1"/>
          <p:nvPr/>
        </p:nvSpPr>
        <p:spPr>
          <a:xfrm>
            <a:off x="809149" y="1794425"/>
            <a:ext cx="5734526" cy="369332"/>
          </a:xfrm>
          <a:prstGeom prst="rect">
            <a:avLst/>
          </a:prstGeom>
          <a:noFill/>
        </p:spPr>
        <p:txBody>
          <a:bodyPr wrap="square" rtlCol="0">
            <a:spAutoFit/>
          </a:bodyPr>
          <a:lstStyle/>
          <a:p>
            <a:r>
              <a:rPr lang="en-US" dirty="0"/>
              <a:t>We want			in as few steps as possible </a:t>
            </a:r>
          </a:p>
        </p:txBody>
      </p:sp>
      <p:sp>
        <p:nvSpPr>
          <p:cNvPr id="16" name="TextBox 15">
            <a:extLst>
              <a:ext uri="{FF2B5EF4-FFF2-40B4-BE49-F238E27FC236}">
                <a16:creationId xmlns:a16="http://schemas.microsoft.com/office/drawing/2014/main" id="{D314224D-E9B0-C147-B352-47397C758CCE}"/>
              </a:ext>
            </a:extLst>
          </p:cNvPr>
          <p:cNvSpPr txBox="1"/>
          <p:nvPr/>
        </p:nvSpPr>
        <p:spPr>
          <a:xfrm>
            <a:off x="7308917" y="3719128"/>
            <a:ext cx="4514476" cy="2862322"/>
          </a:xfrm>
          <a:prstGeom prst="rect">
            <a:avLst/>
          </a:prstGeom>
          <a:noFill/>
        </p:spPr>
        <p:txBody>
          <a:bodyPr wrap="square" rtlCol="0">
            <a:spAutoFit/>
          </a:bodyPr>
          <a:lstStyle/>
          <a:p>
            <a:r>
              <a:rPr lang="en-US" dirty="0"/>
              <a:t>Best are second order methods that use curvature information (second derivatives aka the Hessian)</a:t>
            </a:r>
          </a:p>
          <a:p>
            <a:pPr marL="285750" indent="-285750">
              <a:buFont typeface="Arial" panose="020B0604020202020204" pitchFamily="34" charset="0"/>
              <a:buChar char="•"/>
            </a:pPr>
            <a:r>
              <a:rPr lang="en-US" dirty="0"/>
              <a:t>Newton Method </a:t>
            </a:r>
          </a:p>
          <a:p>
            <a:pPr marL="742950" lvl="1" indent="-285750">
              <a:buFont typeface="Arial" panose="020B0604020202020204" pitchFamily="34" charset="0"/>
              <a:buChar char="•"/>
            </a:pPr>
            <a:r>
              <a:rPr lang="en-US" dirty="0">
                <a:sym typeface="Wingdings" pitchFamily="2" charset="2"/>
              </a:rPr>
              <a:t> Calculate the Hessian at each optimization</a:t>
            </a:r>
            <a:endParaRPr lang="en-US" dirty="0"/>
          </a:p>
          <a:p>
            <a:pPr marL="285750" indent="-285750">
              <a:buFont typeface="Arial" panose="020B0604020202020204" pitchFamily="34" charset="0"/>
              <a:buChar char="•"/>
            </a:pPr>
            <a:r>
              <a:rPr lang="en-US" dirty="0"/>
              <a:t>Quasi-Newton Method e.g. BFGS</a:t>
            </a:r>
          </a:p>
          <a:p>
            <a:pPr marL="742950" lvl="1" indent="-285750">
              <a:buFont typeface="Arial" panose="020B0604020202020204" pitchFamily="34" charset="0"/>
              <a:buChar char="•"/>
            </a:pPr>
            <a:r>
              <a:rPr lang="en-US" dirty="0"/>
              <a:t>Update the Hessian (or it’s inverse)</a:t>
            </a:r>
          </a:p>
          <a:p>
            <a:pPr marL="285750" indent="-285750">
              <a:buFont typeface="Arial" panose="020B0604020202020204" pitchFamily="34" charset="0"/>
              <a:buChar char="•"/>
            </a:pPr>
            <a:r>
              <a:rPr lang="en-US" dirty="0"/>
              <a:t>Limited-Memory BFGS</a:t>
            </a:r>
          </a:p>
          <a:p>
            <a:pPr marL="742950" lvl="1" indent="-285750">
              <a:buFont typeface="Arial" panose="020B0604020202020204" pitchFamily="34" charset="0"/>
              <a:buChar char="•"/>
            </a:pPr>
            <a:r>
              <a:rPr lang="en-US" dirty="0"/>
              <a:t>Store only the updates not the matrix</a:t>
            </a:r>
          </a:p>
        </p:txBody>
      </p:sp>
      <p:pic>
        <p:nvPicPr>
          <p:cNvPr id="3074" name="Picture 2">
            <a:extLst>
              <a:ext uri="{FF2B5EF4-FFF2-40B4-BE49-F238E27FC236}">
                <a16:creationId xmlns:a16="http://schemas.microsoft.com/office/drawing/2014/main" id="{CF536CFE-D8BD-9F40-8114-CD0FE82D9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5813" y="496957"/>
            <a:ext cx="2020684" cy="3003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25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09C7C-426B-4E29-A50C-9CF9A1E2CB50}"/>
              </a:ext>
            </a:extLst>
          </p:cNvPr>
          <p:cNvSpPr>
            <a:spLocks noGrp="1"/>
          </p:cNvSpPr>
          <p:nvPr>
            <p:ph type="sldNum" sz="quarter" idx="10"/>
          </p:nvPr>
        </p:nvSpPr>
        <p:spPr/>
        <p:txBody>
          <a:bodyPr/>
          <a:lstStyle/>
          <a:p>
            <a:fld id="{B7E07589-EED8-4F44-B5CA-397DA6731916}" type="slidenum">
              <a:rPr lang="en-US" smtClean="0"/>
              <a:pPr/>
              <a:t>11</a:t>
            </a:fld>
            <a:endParaRPr lang="en-US" dirty="0"/>
          </a:p>
        </p:txBody>
      </p:sp>
      <p:sp>
        <p:nvSpPr>
          <p:cNvPr id="3" name="Title 1">
            <a:extLst>
              <a:ext uri="{FF2B5EF4-FFF2-40B4-BE49-F238E27FC236}">
                <a16:creationId xmlns:a16="http://schemas.microsoft.com/office/drawing/2014/main" id="{D63F7429-DF6D-45B1-9501-36213FF963E7}"/>
              </a:ext>
            </a:extLst>
          </p:cNvPr>
          <p:cNvSpPr txBox="1">
            <a:spLocks/>
          </p:cNvSpPr>
          <p:nvPr/>
        </p:nvSpPr>
        <p:spPr>
          <a:xfrm>
            <a:off x="609600" y="643037"/>
            <a:ext cx="10972800" cy="1143000"/>
          </a:xfrm>
          <a:prstGeom prst="rect">
            <a:avLst/>
          </a:prstGeom>
        </p:spPr>
        <p:txBody>
          <a:bodyP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400" b="1" dirty="0">
                <a:solidFill>
                  <a:srgbClr val="8C1515"/>
                </a:solidFill>
              </a:rPr>
              <a:t>An Important Coordinate System: </a:t>
            </a:r>
          </a:p>
          <a:p>
            <a:pPr algn="ctr"/>
            <a:r>
              <a:rPr lang="en-US" sz="4400" b="1" dirty="0">
                <a:solidFill>
                  <a:srgbClr val="8C1515"/>
                </a:solidFill>
              </a:rPr>
              <a:t>Internal Coordinates</a:t>
            </a:r>
          </a:p>
        </p:txBody>
      </p:sp>
      <p:sp>
        <p:nvSpPr>
          <p:cNvPr id="7" name="TextBox 6">
            <a:extLst>
              <a:ext uri="{FF2B5EF4-FFF2-40B4-BE49-F238E27FC236}">
                <a16:creationId xmlns:a16="http://schemas.microsoft.com/office/drawing/2014/main" id="{0C40BA9D-F7EB-A841-947E-6E2F550654FE}"/>
              </a:ext>
            </a:extLst>
          </p:cNvPr>
          <p:cNvSpPr txBox="1"/>
          <p:nvPr/>
        </p:nvSpPr>
        <p:spPr>
          <a:xfrm>
            <a:off x="4698865" y="2098019"/>
            <a:ext cx="7064689" cy="3416320"/>
          </a:xfrm>
          <a:prstGeom prst="rect">
            <a:avLst/>
          </a:prstGeom>
          <a:noFill/>
        </p:spPr>
        <p:txBody>
          <a:bodyPr wrap="square" rtlCol="0">
            <a:spAutoFit/>
          </a:bodyPr>
          <a:lstStyle/>
          <a:p>
            <a:pPr marL="380990" indent="-380990">
              <a:buFont typeface="Arial" panose="020B0604020202020204" pitchFamily="34" charset="0"/>
              <a:buChar char="•"/>
            </a:pPr>
            <a:r>
              <a:rPr lang="en-US" sz="2400" dirty="0"/>
              <a:t>Bonds, angles, torsions, improper torsions (e.g. out-of-plane)</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Curvilinear</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More internal coordinates than 3N-6</a:t>
            </a:r>
          </a:p>
          <a:p>
            <a:pPr marL="838190" lvl="1" indent="-380990">
              <a:buFont typeface="Arial" panose="020B0604020202020204" pitchFamily="34" charset="0"/>
              <a:buChar char="•"/>
            </a:pPr>
            <a:r>
              <a:rPr lang="en-US" sz="2400" dirty="0"/>
              <a:t>Ethene: 12 degrees of freedom, 15+ ICs</a:t>
            </a:r>
          </a:p>
          <a:p>
            <a:endParaRPr lang="en-US" sz="2400" dirty="0"/>
          </a:p>
          <a:p>
            <a:endParaRPr lang="en-US" sz="2400" dirty="0"/>
          </a:p>
        </p:txBody>
      </p:sp>
      <p:sp>
        <p:nvSpPr>
          <p:cNvPr id="4" name="Rectangle 3">
            <a:extLst>
              <a:ext uri="{FF2B5EF4-FFF2-40B4-BE49-F238E27FC236}">
                <a16:creationId xmlns:a16="http://schemas.microsoft.com/office/drawing/2014/main" id="{8EA905D8-B29D-41F2-A811-406846E2AB3E}"/>
              </a:ext>
            </a:extLst>
          </p:cNvPr>
          <p:cNvSpPr/>
          <p:nvPr/>
        </p:nvSpPr>
        <p:spPr>
          <a:xfrm>
            <a:off x="557427" y="6218355"/>
            <a:ext cx="9144000" cy="718017"/>
          </a:xfrm>
          <a:prstGeom prst="rect">
            <a:avLst/>
          </a:prstGeom>
        </p:spPr>
        <p:txBody>
          <a:bodyPr wrap="square">
            <a:spAutoFit/>
          </a:bodyPr>
          <a:lstStyle/>
          <a:p>
            <a:r>
              <a:rPr lang="en-US" sz="1333" dirty="0"/>
              <a:t>Jon Baker and Peter </a:t>
            </a:r>
            <a:r>
              <a:rPr lang="en-US" sz="1333" dirty="0" err="1"/>
              <a:t>Pulay</a:t>
            </a:r>
            <a:r>
              <a:rPr lang="en-US" sz="1333" dirty="0"/>
              <a:t>  </a:t>
            </a:r>
            <a:r>
              <a:rPr lang="de-DE" sz="1333" dirty="0">
                <a:latin typeface="Montserrat-Regular"/>
              </a:rPr>
              <a:t>J. Chem. Phys. </a:t>
            </a:r>
            <a:r>
              <a:rPr lang="de-DE" sz="1333" b="1" dirty="0">
                <a:latin typeface="Montserrat-Bold"/>
              </a:rPr>
              <a:t>105</a:t>
            </a:r>
            <a:r>
              <a:rPr lang="de-DE" sz="1333" dirty="0">
                <a:latin typeface="Montserrat-Regular"/>
              </a:rPr>
              <a:t>, 11100 (1996)</a:t>
            </a:r>
          </a:p>
          <a:p>
            <a:r>
              <a:rPr lang="en-US" sz="1400" dirty="0">
                <a:hlinkClick r:id="rId3"/>
              </a:rPr>
              <a:t>https://embnet.vital-it.ch/MD_tutorial/pages/MD.Part2.html</a:t>
            </a:r>
            <a:endParaRPr lang="en-US" sz="1400" dirty="0"/>
          </a:p>
          <a:p>
            <a:r>
              <a:rPr lang="de-DE" sz="1333" dirty="0">
                <a:latin typeface="Montserrat-Regular"/>
              </a:rPr>
              <a:t> </a:t>
            </a:r>
            <a:endParaRPr lang="en-US" sz="1333" dirty="0"/>
          </a:p>
        </p:txBody>
      </p:sp>
      <p:pic>
        <p:nvPicPr>
          <p:cNvPr id="9" name="Picture 8">
            <a:extLst>
              <a:ext uri="{FF2B5EF4-FFF2-40B4-BE49-F238E27FC236}">
                <a16:creationId xmlns:a16="http://schemas.microsoft.com/office/drawing/2014/main" id="{380FF7E0-2122-8E40-A5CF-1A72EC783121}"/>
              </a:ext>
            </a:extLst>
          </p:cNvPr>
          <p:cNvPicPr>
            <a:picLocks noChangeAspect="1"/>
          </p:cNvPicPr>
          <p:nvPr/>
        </p:nvPicPr>
        <p:blipFill>
          <a:blip r:embed="rId4"/>
          <a:stretch>
            <a:fillRect/>
          </a:stretch>
        </p:blipFill>
        <p:spPr>
          <a:xfrm>
            <a:off x="336044" y="1593298"/>
            <a:ext cx="3921041" cy="3921041"/>
          </a:xfrm>
          <a:prstGeom prst="rect">
            <a:avLst/>
          </a:prstGeom>
        </p:spPr>
      </p:pic>
    </p:spTree>
    <p:extLst>
      <p:ext uri="{BB962C8B-B14F-4D97-AF65-F5344CB8AC3E}">
        <p14:creationId xmlns:p14="http://schemas.microsoft.com/office/powerpoint/2010/main" val="4220320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61AD6-EC83-4E27-9E5C-4B4D94AEA77B}"/>
              </a:ext>
            </a:extLst>
          </p:cNvPr>
          <p:cNvSpPr>
            <a:spLocks noGrp="1"/>
          </p:cNvSpPr>
          <p:nvPr>
            <p:ph type="sldNum" sz="quarter" idx="12"/>
          </p:nvPr>
        </p:nvSpPr>
        <p:spPr>
          <a:xfrm>
            <a:off x="9111084" y="6437737"/>
            <a:ext cx="2743200" cy="365125"/>
          </a:xfrm>
        </p:spPr>
        <p:txBody>
          <a:bodyPr/>
          <a:lstStyle/>
          <a:p>
            <a:fld id="{845009F0-AF82-44FC-877D-B8A50C89F624}" type="slidenum">
              <a:rPr lang="en-US" smtClean="0"/>
              <a:t>12</a:t>
            </a:fld>
            <a:endParaRPr lang="en-US"/>
          </a:p>
        </p:txBody>
      </p:sp>
      <p:sp>
        <p:nvSpPr>
          <p:cNvPr id="4" name="TextBox 3">
            <a:extLst>
              <a:ext uri="{FF2B5EF4-FFF2-40B4-BE49-F238E27FC236}">
                <a16:creationId xmlns:a16="http://schemas.microsoft.com/office/drawing/2014/main" id="{2E9D34CF-896A-4433-8357-72C9CE96660C}"/>
              </a:ext>
            </a:extLst>
          </p:cNvPr>
          <p:cNvSpPr txBox="1"/>
          <p:nvPr/>
        </p:nvSpPr>
        <p:spPr>
          <a:xfrm>
            <a:off x="65635" y="1395937"/>
            <a:ext cx="6944418" cy="4801314"/>
          </a:xfrm>
          <a:prstGeom prst="rect">
            <a:avLst/>
          </a:prstGeom>
          <a:noFill/>
        </p:spPr>
        <p:txBody>
          <a:bodyPr wrap="square" rtlCol="0">
            <a:spAutoFit/>
          </a:bodyPr>
          <a:lstStyle/>
          <a:p>
            <a:endParaRPr lang="en-US" dirty="0"/>
          </a:p>
          <a:p>
            <a:pPr marL="742950" lvl="1" indent="-285750">
              <a:buFont typeface="Arial" panose="020B0604020202020204" pitchFamily="34" charset="0"/>
              <a:buChar char="•"/>
            </a:pPr>
            <a:r>
              <a:rPr lang="en-US" dirty="0"/>
              <a:t>The coordinates are less coupled </a:t>
            </a:r>
          </a:p>
          <a:p>
            <a:pPr marL="1200150" lvl="2" indent="-285750">
              <a:buFont typeface="Arial" panose="020B0604020202020204" pitchFamily="34" charset="0"/>
              <a:buChar char="•"/>
            </a:pPr>
            <a:r>
              <a:rPr lang="en-US" dirty="0"/>
              <a:t>Mathematically the Hessian (second derivatives of Energy ) is sparse in internal coordinates</a:t>
            </a:r>
          </a:p>
          <a:p>
            <a:pPr lvl="2"/>
            <a:endParaRPr lang="en-US" dirty="0"/>
          </a:p>
          <a:p>
            <a:pPr marL="742950" lvl="1" indent="-285750">
              <a:buFont typeface="Arial" panose="020B0604020202020204" pitchFamily="34" charset="0"/>
              <a:buChar char="•"/>
            </a:pPr>
            <a:r>
              <a:rPr lang="en-US" dirty="0"/>
              <a:t>The coordinates smoothly interpolate – can be used for simple interpolations (e.g. 1D scans)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They are chemically intuitive!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energy of a molecules can be parametrized with internal coordinates –&gt; Empirical force field</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0"/>
            <a:r>
              <a:rPr lang="en-US" dirty="0">
                <a:solidFill>
                  <a:srgbClr val="8C1515"/>
                </a:solidFill>
              </a:rPr>
              <a:t>Challenges…</a:t>
            </a:r>
          </a:p>
          <a:p>
            <a:pPr marL="742950" lvl="1" indent="-285750">
              <a:buFont typeface="Arial" panose="020B0604020202020204" pitchFamily="34" charset="0"/>
              <a:buChar char="•"/>
            </a:pPr>
            <a:r>
              <a:rPr lang="en-US" dirty="0"/>
              <a:t>More degrees of freedom than 3N-6 (redundant) not good for geometry optimization or 3N dimensional interpolation </a:t>
            </a:r>
          </a:p>
        </p:txBody>
      </p:sp>
      <p:sp>
        <p:nvSpPr>
          <p:cNvPr id="5" name="Title 1">
            <a:extLst>
              <a:ext uri="{FF2B5EF4-FFF2-40B4-BE49-F238E27FC236}">
                <a16:creationId xmlns:a16="http://schemas.microsoft.com/office/drawing/2014/main" id="{C31CA2A8-AD5D-2D42-B1C9-E556F5DA1D53}"/>
              </a:ext>
            </a:extLst>
          </p:cNvPr>
          <p:cNvSpPr txBox="1">
            <a:spLocks/>
          </p:cNvSpPr>
          <p:nvPr/>
        </p:nvSpPr>
        <p:spPr>
          <a:xfrm>
            <a:off x="637700" y="727009"/>
            <a:ext cx="10972800" cy="114300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b="1" dirty="0">
                <a:solidFill>
                  <a:srgbClr val="8C1515"/>
                </a:solidFill>
              </a:rPr>
              <a:t>Special Properties</a:t>
            </a:r>
          </a:p>
        </p:txBody>
      </p:sp>
      <p:pic>
        <p:nvPicPr>
          <p:cNvPr id="6" name="Content Placeholder 20" descr="Schematic&#10;&#10;Description automatically generated">
            <a:extLst>
              <a:ext uri="{FF2B5EF4-FFF2-40B4-BE49-F238E27FC236}">
                <a16:creationId xmlns:a16="http://schemas.microsoft.com/office/drawing/2014/main" id="{3B3EB89D-8197-F74E-A23C-50D5D9184D8A}"/>
              </a:ext>
            </a:extLst>
          </p:cNvPr>
          <p:cNvPicPr>
            <a:picLocks noChangeAspect="1"/>
          </p:cNvPicPr>
          <p:nvPr/>
        </p:nvPicPr>
        <p:blipFill>
          <a:blip r:embed="rId2"/>
          <a:stretch>
            <a:fillRect/>
          </a:stretch>
        </p:blipFill>
        <p:spPr>
          <a:xfrm>
            <a:off x="9630552" y="945299"/>
            <a:ext cx="1982286" cy="2299451"/>
          </a:xfrm>
          <a:prstGeom prst="rect">
            <a:avLst/>
          </a:prstGeom>
        </p:spPr>
      </p:pic>
      <p:pic>
        <p:nvPicPr>
          <p:cNvPr id="7" name="Content Placeholder 10" descr="Shape, arrow&#10;&#10;Description automatically generated">
            <a:extLst>
              <a:ext uri="{FF2B5EF4-FFF2-40B4-BE49-F238E27FC236}">
                <a16:creationId xmlns:a16="http://schemas.microsoft.com/office/drawing/2014/main" id="{2FAD93C1-EEF0-6346-A39A-58DF7FEDB57C}"/>
              </a:ext>
            </a:extLst>
          </p:cNvPr>
          <p:cNvPicPr>
            <a:picLocks noChangeAspect="1"/>
          </p:cNvPicPr>
          <p:nvPr/>
        </p:nvPicPr>
        <p:blipFill>
          <a:blip r:embed="rId3"/>
          <a:stretch>
            <a:fillRect/>
          </a:stretch>
        </p:blipFill>
        <p:spPr>
          <a:xfrm>
            <a:off x="6899228" y="913840"/>
            <a:ext cx="2377621" cy="2211187"/>
          </a:xfrm>
          <a:prstGeom prst="rect">
            <a:avLst/>
          </a:prstGeom>
        </p:spPr>
      </p:pic>
      <p:sp>
        <p:nvSpPr>
          <p:cNvPr id="8" name="Text Placeholder 7">
            <a:extLst>
              <a:ext uri="{FF2B5EF4-FFF2-40B4-BE49-F238E27FC236}">
                <a16:creationId xmlns:a16="http://schemas.microsoft.com/office/drawing/2014/main" id="{EA60DD84-18B5-2C43-A01E-9784FB52C187}"/>
              </a:ext>
            </a:extLst>
          </p:cNvPr>
          <p:cNvSpPr txBox="1">
            <a:spLocks/>
          </p:cNvSpPr>
          <p:nvPr/>
        </p:nvSpPr>
        <p:spPr>
          <a:xfrm>
            <a:off x="6294721" y="175532"/>
            <a:ext cx="3635092"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Cartesian Coordinates</a:t>
            </a:r>
          </a:p>
        </p:txBody>
      </p:sp>
      <p:sp>
        <p:nvSpPr>
          <p:cNvPr id="9" name="Text Placeholder 8">
            <a:extLst>
              <a:ext uri="{FF2B5EF4-FFF2-40B4-BE49-F238E27FC236}">
                <a16:creationId xmlns:a16="http://schemas.microsoft.com/office/drawing/2014/main" id="{9980DB03-3F61-AE4F-945A-CC41F6E79B93}"/>
              </a:ext>
            </a:extLst>
          </p:cNvPr>
          <p:cNvSpPr txBox="1">
            <a:spLocks/>
          </p:cNvSpPr>
          <p:nvPr/>
        </p:nvSpPr>
        <p:spPr>
          <a:xfrm>
            <a:off x="9448800" y="124001"/>
            <a:ext cx="2743200" cy="82391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Internal Coordinates</a:t>
            </a:r>
          </a:p>
        </p:txBody>
      </p:sp>
      <p:cxnSp>
        <p:nvCxnSpPr>
          <p:cNvPr id="10" name="Straight Arrow Connector 9">
            <a:extLst>
              <a:ext uri="{FF2B5EF4-FFF2-40B4-BE49-F238E27FC236}">
                <a16:creationId xmlns:a16="http://schemas.microsoft.com/office/drawing/2014/main" id="{A314A0DA-3BB9-5B4B-A875-0AE19CCC26F4}"/>
              </a:ext>
            </a:extLst>
          </p:cNvPr>
          <p:cNvCxnSpPr>
            <a:cxnSpLocks/>
          </p:cNvCxnSpPr>
          <p:nvPr/>
        </p:nvCxnSpPr>
        <p:spPr>
          <a:xfrm>
            <a:off x="7234698" y="1494306"/>
            <a:ext cx="971195" cy="46863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F2B47FD-783A-1A4F-97C7-31312ADAD0D6}"/>
              </a:ext>
            </a:extLst>
          </p:cNvPr>
          <p:cNvCxnSpPr>
            <a:cxnSpLocks/>
          </p:cNvCxnSpPr>
          <p:nvPr/>
        </p:nvCxnSpPr>
        <p:spPr>
          <a:xfrm flipH="1" flipV="1">
            <a:off x="7275447" y="2296083"/>
            <a:ext cx="930446" cy="49580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2" name="Freeform 11">
            <a:extLst>
              <a:ext uri="{FF2B5EF4-FFF2-40B4-BE49-F238E27FC236}">
                <a16:creationId xmlns:a16="http://schemas.microsoft.com/office/drawing/2014/main" id="{CA764545-EA28-6D43-A876-D86A5E3E263E}"/>
              </a:ext>
            </a:extLst>
          </p:cNvPr>
          <p:cNvSpPr/>
          <p:nvPr/>
        </p:nvSpPr>
        <p:spPr>
          <a:xfrm>
            <a:off x="10224828" y="1728623"/>
            <a:ext cx="707266" cy="1019231"/>
          </a:xfrm>
          <a:custGeom>
            <a:avLst/>
            <a:gdLst>
              <a:gd name="connsiteX0" fmla="*/ 618033 w 672319"/>
              <a:gd name="connsiteY0" fmla="*/ 0 h 1025559"/>
              <a:gd name="connsiteX1" fmla="*/ 611241 w 672319"/>
              <a:gd name="connsiteY1" fmla="*/ 719929 h 1025559"/>
              <a:gd name="connsiteX2" fmla="*/ 0 w 672319"/>
              <a:gd name="connsiteY2" fmla="*/ 1025559 h 1025559"/>
              <a:gd name="connsiteX0" fmla="*/ 618033 w 713645"/>
              <a:gd name="connsiteY0" fmla="*/ 0 h 1025559"/>
              <a:gd name="connsiteX1" fmla="*/ 611241 w 713645"/>
              <a:gd name="connsiteY1" fmla="*/ 719929 h 1025559"/>
              <a:gd name="connsiteX2" fmla="*/ 0 w 713645"/>
              <a:gd name="connsiteY2" fmla="*/ 1025559 h 1025559"/>
              <a:gd name="connsiteX0" fmla="*/ 618033 w 713645"/>
              <a:gd name="connsiteY0" fmla="*/ 0 h 944058"/>
              <a:gd name="connsiteX1" fmla="*/ 611241 w 713645"/>
              <a:gd name="connsiteY1" fmla="*/ 719929 h 944058"/>
              <a:gd name="connsiteX2" fmla="*/ 0 w 713645"/>
              <a:gd name="connsiteY2" fmla="*/ 944058 h 944058"/>
              <a:gd name="connsiteX0" fmla="*/ 618033 w 713645"/>
              <a:gd name="connsiteY0" fmla="*/ 0 h 944952"/>
              <a:gd name="connsiteX1" fmla="*/ 611241 w 713645"/>
              <a:gd name="connsiteY1" fmla="*/ 719929 h 944952"/>
              <a:gd name="connsiteX2" fmla="*/ 0 w 713645"/>
              <a:gd name="connsiteY2" fmla="*/ 944058 h 944952"/>
              <a:gd name="connsiteX0" fmla="*/ 618033 w 720424"/>
              <a:gd name="connsiteY0" fmla="*/ 0 h 944789"/>
              <a:gd name="connsiteX1" fmla="*/ 611241 w 720424"/>
              <a:gd name="connsiteY1" fmla="*/ 719929 h 944789"/>
              <a:gd name="connsiteX2" fmla="*/ 0 w 720424"/>
              <a:gd name="connsiteY2" fmla="*/ 944058 h 944789"/>
              <a:gd name="connsiteX0" fmla="*/ 618033 w 713645"/>
              <a:gd name="connsiteY0" fmla="*/ 0 h 1019293"/>
              <a:gd name="connsiteX1" fmla="*/ 611241 w 713645"/>
              <a:gd name="connsiteY1" fmla="*/ 719929 h 1019293"/>
              <a:gd name="connsiteX2" fmla="*/ 0 w 713645"/>
              <a:gd name="connsiteY2" fmla="*/ 1018768 h 1019293"/>
              <a:gd name="connsiteX0" fmla="*/ 618033 w 707266"/>
              <a:gd name="connsiteY0" fmla="*/ 0 h 1019231"/>
              <a:gd name="connsiteX1" fmla="*/ 611241 w 707266"/>
              <a:gd name="connsiteY1" fmla="*/ 719929 h 1019231"/>
              <a:gd name="connsiteX2" fmla="*/ 0 w 707266"/>
              <a:gd name="connsiteY2" fmla="*/ 1018768 h 1019231"/>
            </a:gdLst>
            <a:ahLst/>
            <a:cxnLst>
              <a:cxn ang="0">
                <a:pos x="connsiteX0" y="connsiteY0"/>
              </a:cxn>
              <a:cxn ang="0">
                <a:pos x="connsiteX1" y="connsiteY1"/>
              </a:cxn>
              <a:cxn ang="0">
                <a:pos x="connsiteX2" y="connsiteY2"/>
              </a:cxn>
            </a:cxnLst>
            <a:rect l="l" t="t" r="r" b="b"/>
            <a:pathLst>
              <a:path w="707266" h="1019231">
                <a:moveTo>
                  <a:pt x="618033" y="0"/>
                </a:moveTo>
                <a:cubicBezTo>
                  <a:pt x="774805" y="267709"/>
                  <a:pt x="693872" y="570509"/>
                  <a:pt x="611241" y="719929"/>
                </a:cubicBezTo>
                <a:cubicBezTo>
                  <a:pt x="528610" y="869349"/>
                  <a:pt x="143754" y="1028956"/>
                  <a:pt x="0" y="1018768"/>
                </a:cubicBezTo>
              </a:path>
            </a:pathLst>
          </a:custGeom>
          <a:ln w="38100">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3D32D5A8-87A8-0F4E-A39A-E4E12B04BCD9}"/>
              </a:ext>
            </a:extLst>
          </p:cNvPr>
          <p:cNvCxnSpPr>
            <a:cxnSpLocks/>
          </p:cNvCxnSpPr>
          <p:nvPr/>
        </p:nvCxnSpPr>
        <p:spPr>
          <a:xfrm flipH="1">
            <a:off x="10482684" y="2131519"/>
            <a:ext cx="615950" cy="781050"/>
          </a:xfrm>
          <a:prstGeom prst="straightConnector1">
            <a:avLst/>
          </a:prstGeom>
          <a:ln w="38100">
            <a:solidFill>
              <a:schemeClr val="accent5">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graphicFrame>
        <p:nvGraphicFramePr>
          <p:cNvPr id="14" name="Content Placeholder 8">
            <a:extLst>
              <a:ext uri="{FF2B5EF4-FFF2-40B4-BE49-F238E27FC236}">
                <a16:creationId xmlns:a16="http://schemas.microsoft.com/office/drawing/2014/main" id="{E3912A44-4869-0043-A9BC-7340C4681787}"/>
              </a:ext>
            </a:extLst>
          </p:cNvPr>
          <p:cNvGraphicFramePr>
            <a:graphicFrameLocks/>
          </p:cNvGraphicFramePr>
          <p:nvPr>
            <p:extLst>
              <p:ext uri="{D42A27DB-BD31-4B8C-83A1-F6EECF244321}">
                <p14:modId xmlns:p14="http://schemas.microsoft.com/office/powerpoint/2010/main" val="1516321410"/>
              </p:ext>
            </p:extLst>
          </p:nvPr>
        </p:nvGraphicFramePr>
        <p:xfrm>
          <a:off x="7596187" y="3323274"/>
          <a:ext cx="3705226" cy="334953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1032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9EC76E4-CF6B-5B43-9770-79EDCF2313DE}"/>
              </a:ext>
            </a:extLst>
          </p:cNvPr>
          <p:cNvSpPr txBox="1"/>
          <p:nvPr/>
        </p:nvSpPr>
        <p:spPr>
          <a:xfrm>
            <a:off x="706397" y="1518461"/>
            <a:ext cx="6301847" cy="5509200"/>
          </a:xfrm>
          <a:prstGeom prst="rect">
            <a:avLst/>
          </a:prstGeom>
          <a:noFill/>
        </p:spPr>
        <p:txBody>
          <a:bodyPr wrap="square" rtlCol="0">
            <a:spAutoFit/>
          </a:bodyPr>
          <a:lstStyle/>
          <a:p>
            <a:pPr marL="380990" indent="-380990">
              <a:buFont typeface="Arial" panose="020B0604020202020204" pitchFamily="34" charset="0"/>
              <a:buChar char="•"/>
            </a:pPr>
            <a:r>
              <a:rPr lang="en-US" sz="2400" dirty="0"/>
              <a:t>3N-6 dimensional </a:t>
            </a:r>
          </a:p>
          <a:p>
            <a:r>
              <a:rPr lang="en-US" sz="2400" dirty="0"/>
              <a:t> </a:t>
            </a:r>
          </a:p>
          <a:p>
            <a:endParaRPr lang="en-US" sz="2400" dirty="0"/>
          </a:p>
          <a:p>
            <a:endParaRPr lang="en-US" sz="2400" dirty="0"/>
          </a:p>
          <a:p>
            <a:pPr marL="380990" indent="-380990">
              <a:buFont typeface="Arial" panose="020B0604020202020204" pitchFamily="34" charset="0"/>
              <a:buChar char="•"/>
            </a:pPr>
            <a:r>
              <a:rPr lang="en-US" sz="2400" dirty="0"/>
              <a:t>B describes coupling of </a:t>
            </a:r>
            <a:r>
              <a:rPr lang="en-US" sz="2400" dirty="0" err="1"/>
              <a:t>Ics</a:t>
            </a:r>
            <a:r>
              <a:rPr lang="en-US" sz="2400" dirty="0"/>
              <a:t> to Cart</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G describes coupling of </a:t>
            </a:r>
            <a:r>
              <a:rPr lang="en-US" sz="2400" dirty="0" err="1"/>
              <a:t>Ics</a:t>
            </a:r>
            <a:r>
              <a:rPr lang="en-US" sz="2400" dirty="0"/>
              <a:t> to each other</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U linear combination of </a:t>
            </a:r>
            <a:r>
              <a:rPr lang="en-US" sz="2400" dirty="0" err="1"/>
              <a:t>Ics</a:t>
            </a:r>
            <a:r>
              <a:rPr lang="en-US" sz="2400" dirty="0"/>
              <a:t> that don’t couple</a:t>
            </a:r>
          </a:p>
          <a:p>
            <a:pPr marL="838190" lvl="1" indent="-380990">
              <a:buFont typeface="Arial" panose="020B0604020202020204" pitchFamily="34" charset="0"/>
              <a:buChar char="•"/>
            </a:pPr>
            <a:r>
              <a:rPr lang="en-US" sz="2400" dirty="0"/>
              <a:t>Suitable for geometry optimization</a:t>
            </a:r>
          </a:p>
          <a:p>
            <a:pPr marL="380990" indent="-380990">
              <a:buFont typeface="Arial" panose="020B0604020202020204" pitchFamily="34" charset="0"/>
              <a:buChar char="•"/>
            </a:pPr>
            <a:endParaRPr lang="en-US" sz="2400" baseline="30000" dirty="0"/>
          </a:p>
          <a:p>
            <a:pPr marL="380990" indent="-380990">
              <a:buFont typeface="Arial" panose="020B0604020202020204" pitchFamily="34" charset="0"/>
              <a:buChar char="•"/>
            </a:pPr>
            <a:r>
              <a:rPr lang="en-US" sz="2400" dirty="0"/>
              <a:t>Most QM packages use DLCs for geometry optimization</a:t>
            </a:r>
          </a:p>
          <a:p>
            <a:pPr marL="380990" indent="-380990">
              <a:buFont typeface="Arial" panose="020B0604020202020204" pitchFamily="34" charset="0"/>
              <a:buChar char="•"/>
            </a:pPr>
            <a:endParaRPr lang="en-US" sz="2400" dirty="0"/>
          </a:p>
          <a:p>
            <a:pPr algn="ctr"/>
            <a:endParaRPr lang="en-US" sz="2400" dirty="0"/>
          </a:p>
        </p:txBody>
      </p:sp>
      <p:sp>
        <p:nvSpPr>
          <p:cNvPr id="2" name="Slide Number Placeholder 1">
            <a:extLst>
              <a:ext uri="{FF2B5EF4-FFF2-40B4-BE49-F238E27FC236}">
                <a16:creationId xmlns:a16="http://schemas.microsoft.com/office/drawing/2014/main" id="{3B357DA6-0782-6F41-A1A8-14A0113F9579}"/>
              </a:ext>
            </a:extLst>
          </p:cNvPr>
          <p:cNvSpPr>
            <a:spLocks noGrp="1"/>
          </p:cNvSpPr>
          <p:nvPr>
            <p:ph type="sldNum" sz="quarter" idx="10"/>
          </p:nvPr>
        </p:nvSpPr>
        <p:spPr/>
        <p:txBody>
          <a:bodyPr/>
          <a:lstStyle/>
          <a:p>
            <a:fld id="{B7E07589-EED8-4F44-B5CA-397DA6731916}" type="slidenum">
              <a:rPr lang="en-US" smtClean="0"/>
              <a:pPr/>
              <a:t>13</a:t>
            </a:fld>
            <a:endParaRPr lang="en-US" dirty="0"/>
          </a:p>
        </p:txBody>
      </p:sp>
      <p:sp>
        <p:nvSpPr>
          <p:cNvPr id="9" name="Title 1">
            <a:extLst>
              <a:ext uri="{FF2B5EF4-FFF2-40B4-BE49-F238E27FC236}">
                <a16:creationId xmlns:a16="http://schemas.microsoft.com/office/drawing/2014/main" id="{0C3978AB-899A-3B40-AB4D-4190D4D49433}"/>
              </a:ext>
            </a:extLst>
          </p:cNvPr>
          <p:cNvSpPr txBox="1">
            <a:spLocks/>
          </p:cNvSpPr>
          <p:nvPr/>
        </p:nvSpPr>
        <p:spPr>
          <a:xfrm>
            <a:off x="689597" y="341793"/>
            <a:ext cx="10972800" cy="1143000"/>
          </a:xfrm>
          <a:prstGeom prst="rect">
            <a:avLst/>
          </a:prstGeom>
        </p:spPr>
        <p:txBody>
          <a:bodyP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400" b="1" dirty="0">
                <a:solidFill>
                  <a:srgbClr val="8C1515"/>
                </a:solidFill>
              </a:rPr>
              <a:t>Removing IC Redundancies:</a:t>
            </a:r>
          </a:p>
          <a:p>
            <a:pPr algn="ctr"/>
            <a:r>
              <a:rPr lang="en-US" sz="4400" b="1" dirty="0">
                <a:solidFill>
                  <a:srgbClr val="8C1515"/>
                </a:solidFill>
              </a:rPr>
              <a:t>Delocalized Internal Coordinates (DLCs)</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9A3B556-5D2C-5A4B-A8F7-3A64F5C8805E}"/>
                  </a:ext>
                </a:extLst>
              </p:cNvPr>
              <p:cNvSpPr/>
              <p:nvPr/>
            </p:nvSpPr>
            <p:spPr>
              <a:xfrm>
                <a:off x="7486446" y="1518461"/>
                <a:ext cx="2196179"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𝐵</m:t>
                          </m:r>
                        </m:e>
                        <m:sub>
                          <m:r>
                            <a:rPr lang="en-US" sz="2400" i="1">
                              <a:latin typeface="Cambria Math" panose="02040503050406030204" pitchFamily="18" charset="0"/>
                            </a:rPr>
                            <m:t>𝑖𝑗</m:t>
                          </m:r>
                        </m:sub>
                      </m:sSub>
                      <m:r>
                        <a:rPr lang="en-US" sz="2400">
                          <a:latin typeface="Cambria Math" panose="02040503050406030204" pitchFamily="18" charset="0"/>
                        </a:rPr>
                        <m:t>=</m:t>
                      </m:r>
                      <m:r>
                        <a:rPr lang="en-US" sz="2400">
                          <a:latin typeface="Cambria Math" panose="02040503050406030204" pitchFamily="18" charset="0"/>
                        </a:rPr>
                        <m:t>𝜕</m:t>
                      </m:r>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𝑖</m:t>
                              </m:r>
                            </m:sub>
                          </m:sSub>
                        </m:num>
                        <m:den>
                          <m:r>
                            <a:rPr lang="en-US" sz="2400">
                              <a:latin typeface="Cambria Math" panose="02040503050406030204" pitchFamily="18" charset="0"/>
                            </a:rPr>
                            <m:t>𝜕</m:t>
                          </m:r>
                        </m:den>
                      </m:f>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oMath>
                  </m:oMathPara>
                </a14:m>
                <a:endParaRPr lang="en-US" sz="2400" dirty="0"/>
              </a:p>
            </p:txBody>
          </p:sp>
        </mc:Choice>
        <mc:Fallback xmlns="">
          <p:sp>
            <p:nvSpPr>
              <p:cNvPr id="14" name="Rectangle 13">
                <a:extLst>
                  <a:ext uri="{FF2B5EF4-FFF2-40B4-BE49-F238E27FC236}">
                    <a16:creationId xmlns:a16="http://schemas.microsoft.com/office/drawing/2014/main" id="{C9A3B556-5D2C-5A4B-A8F7-3A64F5C8805E}"/>
                  </a:ext>
                </a:extLst>
              </p:cNvPr>
              <p:cNvSpPr>
                <a:spLocks noRot="1" noChangeAspect="1" noMove="1" noResize="1" noEditPoints="1" noAdjustHandles="1" noChangeArrowheads="1" noChangeShapeType="1" noTextEdit="1"/>
              </p:cNvSpPr>
              <p:nvPr/>
            </p:nvSpPr>
            <p:spPr>
              <a:xfrm>
                <a:off x="7486446" y="1518461"/>
                <a:ext cx="2196179" cy="491417"/>
              </a:xfrm>
              <a:prstGeom prst="rect">
                <a:avLst/>
              </a:prstGeom>
              <a:blipFill>
                <a:blip r:embed="rId3"/>
                <a:stretch>
                  <a:fillRect t="-116049" r="-16111" b="-17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58C9026-DD5C-0A4C-82C4-6905D9322036}"/>
                  </a:ext>
                </a:extLst>
              </p:cNvPr>
              <p:cNvSpPr/>
              <p:nvPr/>
            </p:nvSpPr>
            <p:spPr>
              <a:xfrm>
                <a:off x="9982200" y="1523371"/>
                <a:ext cx="1503403" cy="4682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𝑮</m:t>
                      </m:r>
                      <m:r>
                        <a:rPr lang="en-US" sz="2400" b="1" i="1">
                          <a:latin typeface="Cambria Math" panose="02040503050406030204" pitchFamily="18" charset="0"/>
                        </a:rPr>
                        <m:t>=</m:t>
                      </m:r>
                      <m:r>
                        <a:rPr lang="en-US" sz="2400" b="1" i="1">
                          <a:latin typeface="Cambria Math" panose="02040503050406030204" pitchFamily="18" charset="0"/>
                        </a:rPr>
                        <m:t>𝑩</m:t>
                      </m:r>
                      <m:sSup>
                        <m:sSupPr>
                          <m:ctrlPr>
                            <a:rPr lang="en-US" sz="2400" b="1" i="1">
                              <a:latin typeface="Cambria Math" panose="02040503050406030204" pitchFamily="18" charset="0"/>
                            </a:rPr>
                          </m:ctrlPr>
                        </m:sSupPr>
                        <m:e>
                          <m:r>
                            <a:rPr lang="en-US" sz="2400" b="1" i="1">
                              <a:latin typeface="Cambria Math" panose="02040503050406030204" pitchFamily="18" charset="0"/>
                            </a:rPr>
                            <m:t>𝑩</m:t>
                          </m:r>
                        </m:e>
                        <m:sup>
                          <m:r>
                            <a:rPr lang="en-US" sz="2400" b="1" i="1">
                              <a:latin typeface="Cambria Math" panose="02040503050406030204" pitchFamily="18" charset="0"/>
                            </a:rPr>
                            <m:t>𝑻</m:t>
                          </m:r>
                        </m:sup>
                      </m:sSup>
                    </m:oMath>
                  </m:oMathPara>
                </a14:m>
                <a:endParaRPr lang="en-US" sz="2400" b="1" dirty="0"/>
              </a:p>
            </p:txBody>
          </p:sp>
        </mc:Choice>
        <mc:Fallback xmlns="">
          <p:sp>
            <p:nvSpPr>
              <p:cNvPr id="15" name="Rectangle 14">
                <a:extLst>
                  <a:ext uri="{FF2B5EF4-FFF2-40B4-BE49-F238E27FC236}">
                    <a16:creationId xmlns:a16="http://schemas.microsoft.com/office/drawing/2014/main" id="{458C9026-DD5C-0A4C-82C4-6905D9322036}"/>
                  </a:ext>
                </a:extLst>
              </p:cNvPr>
              <p:cNvSpPr>
                <a:spLocks noRot="1" noChangeAspect="1" noMove="1" noResize="1" noEditPoints="1" noAdjustHandles="1" noChangeArrowheads="1" noChangeShapeType="1" noTextEdit="1"/>
              </p:cNvSpPr>
              <p:nvPr/>
            </p:nvSpPr>
            <p:spPr>
              <a:xfrm>
                <a:off x="9982200" y="1523371"/>
                <a:ext cx="1503403" cy="4682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CF40312-8516-4C49-ABE8-34495D3AE512}"/>
                  </a:ext>
                </a:extLst>
              </p:cNvPr>
              <p:cNvSpPr/>
              <p:nvPr/>
            </p:nvSpPr>
            <p:spPr>
              <a:xfrm>
                <a:off x="1733530" y="2364244"/>
                <a:ext cx="3296480" cy="708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𝑮</m:t>
                      </m:r>
                      <m:d>
                        <m:dPr>
                          <m:ctrlPr>
                            <a:rPr lang="en-US" sz="2400" b="1" i="1">
                              <a:latin typeface="Cambria Math" panose="02040503050406030204" pitchFamily="18" charset="0"/>
                            </a:rPr>
                          </m:ctrlPr>
                        </m:dPr>
                        <m:e>
                          <m:r>
                            <a:rPr lang="en-US" sz="2400" b="1" i="1">
                              <a:latin typeface="Cambria Math" panose="02040503050406030204" pitchFamily="18" charset="0"/>
                            </a:rPr>
                            <m:t>𝑼𝑹</m:t>
                          </m:r>
                        </m:e>
                      </m:d>
                      <m:r>
                        <a:rPr lang="en-US" sz="2400" i="1">
                          <a:latin typeface="Cambria Math" panose="02040503050406030204" pitchFamily="18" charset="0"/>
                        </a:rPr>
                        <m:t>=(</m:t>
                      </m:r>
                      <m:r>
                        <a:rPr lang="en-US" sz="2400" b="1" i="1">
                          <a:latin typeface="Cambria Math" panose="02040503050406030204" pitchFamily="18" charset="0"/>
                        </a:rPr>
                        <m:t>𝑼𝑹</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2"/>
                                    <m:mcJc m:val="center"/>
                                  </m:mcPr>
                                </m:mc>
                              </m:mcs>
                              <m:ctrlPr>
                                <a:rPr lang="en-US" sz="2400" b="1" i="1">
                                  <a:latin typeface="Cambria Math" panose="02040503050406030204" pitchFamily="18" charset="0"/>
                                </a:rPr>
                              </m:ctrlPr>
                            </m:mPr>
                            <m:mr>
                              <m:e>
                                <m:r>
                                  <m:rPr>
                                    <m:brk m:alnAt="7"/>
                                  </m:rPr>
                                  <a:rPr lang="el-GR" sz="2400" b="1" i="1">
                                    <a:latin typeface="Cambria Math" panose="02040503050406030204" pitchFamily="18" charset="0"/>
                                    <a:ea typeface="Cambria Math" panose="02040503050406030204" pitchFamily="18" charset="0"/>
                                  </a:rPr>
                                  <m:t>𝜦</m:t>
                                </m:r>
                              </m:e>
                              <m:e>
                                <m:r>
                                  <a:rPr lang="en-US" sz="2400" b="1" i="1">
                                    <a:latin typeface="Cambria Math" panose="02040503050406030204" pitchFamily="18" charset="0"/>
                                  </a:rPr>
                                  <m:t>𝟎</m:t>
                                </m:r>
                              </m:e>
                            </m:mr>
                            <m:mr>
                              <m:e>
                                <m:r>
                                  <a:rPr lang="en-US" sz="2400" b="1" i="1">
                                    <a:latin typeface="Cambria Math" panose="02040503050406030204" pitchFamily="18" charset="0"/>
                                  </a:rPr>
                                  <m:t>𝟎</m:t>
                                </m:r>
                              </m:e>
                              <m:e>
                                <m:r>
                                  <a:rPr lang="en-US" sz="2400" b="1" i="1">
                                    <a:latin typeface="Cambria Math" panose="02040503050406030204" pitchFamily="18" charset="0"/>
                                  </a:rPr>
                                  <m:t>𝟎</m:t>
                                </m:r>
                              </m:e>
                            </m:mr>
                          </m:m>
                        </m:e>
                      </m:d>
                    </m:oMath>
                  </m:oMathPara>
                </a14:m>
                <a:endParaRPr lang="en-US" sz="2400" dirty="0"/>
              </a:p>
            </p:txBody>
          </p:sp>
        </mc:Choice>
        <mc:Fallback>
          <p:sp>
            <p:nvSpPr>
              <p:cNvPr id="16" name="Rectangle 15">
                <a:extLst>
                  <a:ext uri="{FF2B5EF4-FFF2-40B4-BE49-F238E27FC236}">
                    <a16:creationId xmlns:a16="http://schemas.microsoft.com/office/drawing/2014/main" id="{BCF40312-8516-4C49-ABE8-34495D3AE512}"/>
                  </a:ext>
                </a:extLst>
              </p:cNvPr>
              <p:cNvSpPr>
                <a:spLocks noRot="1" noChangeAspect="1" noMove="1" noResize="1" noEditPoints="1" noAdjustHandles="1" noChangeArrowheads="1" noChangeShapeType="1" noTextEdit="1"/>
              </p:cNvSpPr>
              <p:nvPr/>
            </p:nvSpPr>
            <p:spPr>
              <a:xfrm>
                <a:off x="1733530" y="2364244"/>
                <a:ext cx="3296480" cy="708143"/>
              </a:xfrm>
              <a:prstGeom prst="rect">
                <a:avLst/>
              </a:prstGeom>
              <a:blipFill>
                <a:blip r:embed="rId5"/>
                <a:stretch>
                  <a:fillRect b="-8929"/>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BEE0651-CCF2-B34A-920F-640FD856A6E1}"/>
              </a:ext>
            </a:extLst>
          </p:cNvPr>
          <p:cNvPicPr>
            <a:picLocks noChangeAspect="1"/>
          </p:cNvPicPr>
          <p:nvPr/>
        </p:nvPicPr>
        <p:blipFill>
          <a:blip r:embed="rId6"/>
          <a:stretch>
            <a:fillRect/>
          </a:stretch>
        </p:blipFill>
        <p:spPr>
          <a:xfrm>
            <a:off x="7292500" y="2058912"/>
            <a:ext cx="4318000" cy="4267200"/>
          </a:xfrm>
          <a:prstGeom prst="rect">
            <a:avLst/>
          </a:prstGeom>
        </p:spPr>
      </p:pic>
      <p:sp>
        <p:nvSpPr>
          <p:cNvPr id="22" name="Rectangle 21">
            <a:extLst>
              <a:ext uri="{FF2B5EF4-FFF2-40B4-BE49-F238E27FC236}">
                <a16:creationId xmlns:a16="http://schemas.microsoft.com/office/drawing/2014/main" id="{7561ADE3-66A0-B04D-BD05-1F9FAD34C0C3}"/>
              </a:ext>
            </a:extLst>
          </p:cNvPr>
          <p:cNvSpPr/>
          <p:nvPr/>
        </p:nvSpPr>
        <p:spPr>
          <a:xfrm>
            <a:off x="587544" y="6394887"/>
            <a:ext cx="5588453" cy="318100"/>
          </a:xfrm>
          <a:prstGeom prst="rect">
            <a:avLst/>
          </a:prstGeom>
        </p:spPr>
        <p:txBody>
          <a:bodyPr wrap="none">
            <a:spAutoFit/>
          </a:bodyPr>
          <a:lstStyle/>
          <a:p>
            <a:r>
              <a:rPr lang="en-US" sz="1467" dirty="0"/>
              <a:t>﻿Jon Baker, Alain </a:t>
            </a:r>
            <a:r>
              <a:rPr lang="en-US" sz="1467" dirty="0" err="1"/>
              <a:t>Kessi</a:t>
            </a:r>
            <a:r>
              <a:rPr lang="en-US" sz="1467" dirty="0"/>
              <a:t>, and Bernard </a:t>
            </a:r>
            <a:r>
              <a:rPr lang="en-US" sz="1467" dirty="0" err="1"/>
              <a:t>Delley</a:t>
            </a:r>
            <a:r>
              <a:rPr lang="en-US" sz="1467" dirty="0"/>
              <a:t>, J </a:t>
            </a:r>
            <a:r>
              <a:rPr lang="en-US" sz="1467" dirty="0" err="1"/>
              <a:t>Chem</a:t>
            </a:r>
            <a:r>
              <a:rPr lang="en-US" sz="1467" dirty="0"/>
              <a:t> Phys, 1996,  192-212</a:t>
            </a:r>
          </a:p>
        </p:txBody>
      </p:sp>
      <p:sp>
        <p:nvSpPr>
          <p:cNvPr id="10" name="TextBox 9">
            <a:extLst>
              <a:ext uri="{FF2B5EF4-FFF2-40B4-BE49-F238E27FC236}">
                <a16:creationId xmlns:a16="http://schemas.microsoft.com/office/drawing/2014/main" id="{021ABFAC-40A3-4F0F-B65F-D78085492CA6}"/>
              </a:ext>
            </a:extLst>
          </p:cNvPr>
          <p:cNvSpPr txBox="1"/>
          <p:nvPr/>
        </p:nvSpPr>
        <p:spPr>
          <a:xfrm>
            <a:off x="8478518" y="3655569"/>
            <a:ext cx="2744312" cy="461665"/>
          </a:xfrm>
          <a:prstGeom prst="rect">
            <a:avLst/>
          </a:prstGeom>
          <a:noFill/>
        </p:spPr>
        <p:txBody>
          <a:bodyPr wrap="square" rtlCol="0">
            <a:spAutoFit/>
          </a:bodyPr>
          <a:lstStyle/>
          <a:p>
            <a:r>
              <a:rPr lang="en-US" sz="2400" dirty="0" err="1"/>
              <a:t>butadiene+ethene</a:t>
            </a:r>
            <a:endParaRPr lang="en-US" sz="2400" dirty="0"/>
          </a:p>
        </p:txBody>
      </p:sp>
    </p:spTree>
    <p:extLst>
      <p:ext uri="{BB962C8B-B14F-4D97-AF65-F5344CB8AC3E}">
        <p14:creationId xmlns:p14="http://schemas.microsoft.com/office/powerpoint/2010/main" val="354906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41E204-F932-4BD1-8AA8-110CBF566773}"/>
              </a:ext>
            </a:extLst>
          </p:cNvPr>
          <p:cNvSpPr>
            <a:spLocks noGrp="1"/>
          </p:cNvSpPr>
          <p:nvPr>
            <p:ph type="ctrTitle"/>
          </p:nvPr>
        </p:nvSpPr>
        <p:spPr>
          <a:xfrm>
            <a:off x="1739726" y="645867"/>
            <a:ext cx="9144000" cy="864092"/>
          </a:xfrm>
        </p:spPr>
        <p:txBody>
          <a:bodyPr>
            <a:normAutofit fontScale="90000"/>
          </a:bodyPr>
          <a:lstStyle/>
          <a:p>
            <a:pPr algn="ctr"/>
            <a:r>
              <a:rPr lang="en-US" dirty="0">
                <a:solidFill>
                  <a:srgbClr val="8C1515"/>
                </a:solidFill>
              </a:rPr>
              <a:t>Finding TSs with DLCs:</a:t>
            </a:r>
            <a:br>
              <a:rPr lang="en-US" dirty="0">
                <a:solidFill>
                  <a:srgbClr val="8C1515"/>
                </a:solidFill>
              </a:rPr>
            </a:br>
            <a:r>
              <a:rPr lang="en-US" dirty="0">
                <a:solidFill>
                  <a:srgbClr val="8C1515"/>
                </a:solidFill>
              </a:rPr>
              <a:t> The Growing String Method</a:t>
            </a:r>
            <a:endParaRPr lang="en-US" dirty="0"/>
          </a:p>
        </p:txBody>
      </p:sp>
      <p:sp>
        <p:nvSpPr>
          <p:cNvPr id="32" name="Slide Number Placeholder 31">
            <a:extLst>
              <a:ext uri="{FF2B5EF4-FFF2-40B4-BE49-F238E27FC236}">
                <a16:creationId xmlns:a16="http://schemas.microsoft.com/office/drawing/2014/main" id="{C26DD9C2-2447-45A3-80F5-CD35B8565DF0}"/>
              </a:ext>
            </a:extLst>
          </p:cNvPr>
          <p:cNvSpPr>
            <a:spLocks noGrp="1"/>
          </p:cNvSpPr>
          <p:nvPr>
            <p:ph type="sldNum" sz="quarter" idx="12"/>
          </p:nvPr>
        </p:nvSpPr>
        <p:spPr/>
        <p:txBody>
          <a:bodyPr/>
          <a:lstStyle/>
          <a:p>
            <a:fld id="{B72E91CA-9B22-2844-8E94-2A762C5288E7}" type="slidenum">
              <a:rPr lang="en-US" smtClean="0"/>
              <a:pPr/>
              <a:t>14</a:t>
            </a:fld>
            <a:endParaRPr lang="en-US" dirty="0"/>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12BBFCEB-075F-4F03-A8AF-151D9BE0D7C0}"/>
                  </a:ext>
                </a:extLst>
              </p:cNvPr>
              <p:cNvSpPr/>
              <p:nvPr/>
            </p:nvSpPr>
            <p:spPr>
              <a:xfrm>
                <a:off x="7222146" y="1988834"/>
                <a:ext cx="3341492" cy="1702197"/>
              </a:xfrm>
              <a:prstGeom prst="rect">
                <a:avLst/>
              </a:prstGeom>
              <a:solidFill>
                <a:schemeClr val="bg1"/>
              </a:solidFill>
            </p:spPr>
            <p:txBody>
              <a:bodyPr wrap="none">
                <a:spAutoFit/>
              </a:bodyPr>
              <a:lstStyle/>
              <a:p>
                <a:pPr algn="ctr"/>
                <a:r>
                  <a:rPr lang="en-US" b="1" dirty="0">
                    <a:latin typeface="Cambria Math" panose="02040503050406030204" pitchFamily="18" charset="0"/>
                  </a:rPr>
                  <a:t>Delocalized Internal Coordinates</a:t>
                </a:r>
              </a:p>
              <a:p>
                <a:pPr algn="ct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a:latin typeface="Cambria Math" panose="02040503050406030204" pitchFamily="18" charset="0"/>
                            </a:rPr>
                            <m:t>𝑽</m:t>
                          </m:r>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𝑈</m:t>
                              </m:r>
                            </m:e>
                            <m:sub>
                              <m:r>
                                <a:rPr lang="en-US" b="0" i="1">
                                  <a:latin typeface="Cambria Math" panose="02040503050406030204" pitchFamily="18" charset="0"/>
                                </a:rPr>
                                <m:t>𝑐</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𝑘</m:t>
                              </m:r>
                            </m:sub>
                          </m:sSub>
                          <m:r>
                            <a:rPr lang="en-US" b="0" i="0">
                              <a:latin typeface="Cambria Math" panose="02040503050406030204" pitchFamily="18" charset="0"/>
                            </a:rPr>
                            <m:t> </m:t>
                          </m:r>
                          <m:r>
                            <a:rPr lang="en-US" b="0" i="1">
                              <a:latin typeface="Cambria Math" panose="02040503050406030204" pitchFamily="18" charset="0"/>
                            </a:rPr>
                            <m:t>𝑘</m:t>
                          </m:r>
                          <m:r>
                            <a:rPr lang="en-US" b="0" i="0">
                              <a:latin typeface="Cambria Math" panose="02040503050406030204" pitchFamily="18" charset="0"/>
                            </a:rPr>
                            <m:t>=2,3,⋯3</m:t>
                          </m:r>
                          <m:r>
                            <a:rPr lang="en-US" b="0" i="1">
                              <a:latin typeface="Cambria Math" panose="02040503050406030204" pitchFamily="18" charset="0"/>
                            </a:rPr>
                            <m:t>𝑁</m:t>
                          </m:r>
                          <m:r>
                            <a:rPr lang="en-US" b="0" i="0">
                              <a:latin typeface="Cambria Math" panose="02040503050406030204" pitchFamily="18" charset="0"/>
                            </a:rPr>
                            <m:t>−6</m:t>
                          </m:r>
                        </m:e>
                      </m:d>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𝑐</m:t>
                          </m:r>
                        </m:sub>
                      </m:sSub>
                      <m:r>
                        <a:rPr lang="en-US">
                          <a:latin typeface="Cambria Math" panose="02040503050406030204" pitchFamily="18" charset="0"/>
                        </a:rPr>
                        <m:t>=</m:t>
                      </m:r>
                      <m:r>
                        <a:rPr lang="en-US" i="1">
                          <a:latin typeface="Cambria Math" panose="02040503050406030204" pitchFamily="18" charset="0"/>
                        </a:rPr>
                        <m:t>𝛼</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a:latin typeface="Cambria Math" panose="02040503050406030204" pitchFamily="18" charset="0"/>
                            </a:rPr>
                            <m:t>=1</m:t>
                          </m:r>
                        </m:sub>
                        <m:sup>
                          <m:r>
                            <a:rPr lang="en-US">
                              <a:latin typeface="Cambria Math" panose="02040503050406030204" pitchFamily="18" charset="0"/>
                            </a:rPr>
                            <m:t>3</m:t>
                          </m:r>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r>
                                <a:rPr lang="en-US" i="1">
                                  <a:latin typeface="Cambria Math" panose="02040503050406030204" pitchFamily="18" charset="0"/>
                                </a:rPr>
                                <m:t>𝛥</m:t>
                              </m:r>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𝑝</m:t>
                                  </m:r>
                                </m:sup>
                              </m:sSup>
                            </m:e>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𝑘</m:t>
                              </m:r>
                            </m:sub>
                          </m:sSub>
                        </m:e>
                      </m:nary>
                    </m:oMath>
                  </m:oMathPara>
                </a14:m>
                <a:endParaRPr lang="en-US" dirty="0"/>
              </a:p>
              <a:p>
                <a:pPr algn="ctr"/>
                <a:endParaRPr lang="en-US" dirty="0"/>
              </a:p>
            </p:txBody>
          </p:sp>
        </mc:Choice>
        <mc:Fallback xmlns="">
          <p:sp>
            <p:nvSpPr>
              <p:cNvPr id="33" name="Rectangle 32">
                <a:extLst>
                  <a:ext uri="{FF2B5EF4-FFF2-40B4-BE49-F238E27FC236}">
                    <a16:creationId xmlns:a16="http://schemas.microsoft.com/office/drawing/2014/main" id="{12BBFCEB-075F-4F03-A8AF-151D9BE0D7C0}"/>
                  </a:ext>
                </a:extLst>
              </p:cNvPr>
              <p:cNvSpPr>
                <a:spLocks noRot="1" noChangeAspect="1" noMove="1" noResize="1" noEditPoints="1" noAdjustHandles="1" noChangeArrowheads="1" noChangeShapeType="1" noTextEdit="1"/>
              </p:cNvSpPr>
              <p:nvPr/>
            </p:nvSpPr>
            <p:spPr>
              <a:xfrm>
                <a:off x="7222146" y="1988834"/>
                <a:ext cx="3341492" cy="1702197"/>
              </a:xfrm>
              <a:prstGeom prst="rect">
                <a:avLst/>
              </a:prstGeom>
              <a:blipFill>
                <a:blip r:embed="rId30"/>
                <a:stretch>
                  <a:fillRect l="-1460" t="-11470" r="-14051"/>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99CB41A4-B0B5-4834-B29A-BF64401C199F}"/>
              </a:ext>
            </a:extLst>
          </p:cNvPr>
          <p:cNvSpPr/>
          <p:nvPr/>
        </p:nvSpPr>
        <p:spPr>
          <a:xfrm>
            <a:off x="7022977" y="3153325"/>
            <a:ext cx="3640684" cy="2585323"/>
          </a:xfrm>
          <a:prstGeom prst="rect">
            <a:avLst/>
          </a:prstGeom>
        </p:spPr>
        <p:txBody>
          <a:bodyPr wrap="square">
            <a:spAutoFit/>
          </a:bodyPr>
          <a:lstStyle/>
          <a:p>
            <a:endParaRPr lang="en-US" dirty="0"/>
          </a:p>
          <a:p>
            <a:endParaRPr lang="en-US" dirty="0"/>
          </a:p>
          <a:p>
            <a:pPr marL="285750" indent="-285750">
              <a:buFont typeface="Arial" panose="020B0604020202020204" pitchFamily="34" charset="0"/>
              <a:buChar char="•"/>
            </a:pPr>
            <a:r>
              <a:rPr lang="en-US" b="1" dirty="0"/>
              <a:t>No need to guess TS structure!</a:t>
            </a:r>
            <a:endParaRPr lang="en-US" b="1" i="1" dirty="0">
              <a:latin typeface="Cambria Math" panose="02040503050406030204" pitchFamily="18" charset="0"/>
            </a:endParaRPr>
          </a:p>
          <a:p>
            <a:pPr marL="285750" indent="-285750">
              <a:buFont typeface="Arial" panose="020B0604020202020204" pitchFamily="34" charset="0"/>
              <a:buChar char="•"/>
            </a:pPr>
            <a:r>
              <a:rPr lang="en-US" dirty="0"/>
              <a:t>Improved interpolation </a:t>
            </a:r>
          </a:p>
          <a:p>
            <a:pPr marL="285750" indent="-285750">
              <a:buFont typeface="Arial" panose="020B0604020202020204" pitchFamily="34" charset="0"/>
              <a:buChar char="•"/>
            </a:pPr>
            <a:r>
              <a:rPr lang="en-US" dirty="0"/>
              <a:t>Improved geometry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8" name="Rectangle 27">
            <a:extLst>
              <a:ext uri="{FF2B5EF4-FFF2-40B4-BE49-F238E27FC236}">
                <a16:creationId xmlns:a16="http://schemas.microsoft.com/office/drawing/2014/main" id="{8E3A632A-343E-493B-AA53-B2187DF63AEB}"/>
              </a:ext>
            </a:extLst>
          </p:cNvPr>
          <p:cNvSpPr/>
          <p:nvPr/>
        </p:nvSpPr>
        <p:spPr>
          <a:xfrm>
            <a:off x="1387581" y="5951592"/>
            <a:ext cx="6096000" cy="276999"/>
          </a:xfrm>
          <a:prstGeom prst="rect">
            <a:avLst/>
          </a:prstGeom>
        </p:spPr>
        <p:txBody>
          <a:bodyPr>
            <a:spAutoFit/>
          </a:bodyPr>
          <a:lstStyle/>
          <a:p>
            <a:pPr marR="0">
              <a:spcBef>
                <a:spcPts val="0"/>
              </a:spcBef>
              <a:spcAft>
                <a:spcPts val="0"/>
              </a:spcAft>
            </a:pPr>
            <a:r>
              <a:rPr lang="en-US" sz="1200" dirty="0">
                <a:ea typeface="Calibri" panose="020F0502020204030204" pitchFamily="34" charset="0"/>
                <a:cs typeface="Times New Roman" panose="02020603050405020304" pitchFamily="18" charset="0"/>
              </a:rPr>
              <a:t>Zimmerman, P.  </a:t>
            </a:r>
            <a:r>
              <a:rPr lang="en-US" sz="1200" i="1" dirty="0">
                <a:ea typeface="Calibri" panose="020F0502020204030204" pitchFamily="34" charset="0"/>
                <a:cs typeface="Times New Roman" panose="02020603050405020304" pitchFamily="18" charset="0"/>
              </a:rPr>
              <a:t>J. Chem. Theory </a:t>
            </a:r>
            <a:r>
              <a:rPr lang="en-US" sz="1200" i="1" dirty="0" err="1">
                <a:ea typeface="Calibri" panose="020F0502020204030204" pitchFamily="34" charset="0"/>
                <a:cs typeface="Times New Roman" panose="02020603050405020304" pitchFamily="18" charset="0"/>
              </a:rPr>
              <a:t>Comput</a:t>
            </a:r>
            <a:r>
              <a:rPr lang="en-US" sz="1200" i="1" dirty="0">
                <a:ea typeface="Calibri" panose="020F0502020204030204" pitchFamily="34" charset="0"/>
                <a:cs typeface="Times New Roman" panose="02020603050405020304" pitchFamily="18" charset="0"/>
              </a:rPr>
              <a:t>. </a:t>
            </a:r>
            <a:r>
              <a:rPr lang="en-US" sz="1200" b="1" dirty="0">
                <a:ea typeface="Calibri" panose="020F0502020204030204" pitchFamily="34" charset="0"/>
                <a:cs typeface="Times New Roman" panose="02020603050405020304" pitchFamily="18" charset="0"/>
              </a:rPr>
              <a:t>2013</a:t>
            </a:r>
            <a:r>
              <a:rPr lang="en-US" sz="1200" dirty="0">
                <a:ea typeface="Calibri" panose="020F0502020204030204" pitchFamily="34" charset="0"/>
                <a:cs typeface="Times New Roman" panose="02020603050405020304" pitchFamily="18" charset="0"/>
              </a:rPr>
              <a:t>, 9 (7), 3043–3050. DOI: </a:t>
            </a:r>
            <a:r>
              <a:rPr lang="en-US" sz="1200" dirty="0">
                <a:ea typeface="Calibri" panose="020F0502020204030204" pitchFamily="34" charset="0"/>
                <a:cs typeface="Times New Roman" panose="02020603050405020304" pitchFamily="18" charset="0"/>
                <a:hlinkClick r:id="rId31"/>
              </a:rPr>
              <a:t>10.1021/ct400319w</a:t>
            </a:r>
            <a:r>
              <a:rPr lang="en-US" sz="1200" dirty="0">
                <a:ea typeface="Calibri" panose="020F0502020204030204" pitchFamily="34" charset="0"/>
                <a:cs typeface="Times New Roman" panose="02020603050405020304" pitchFamily="18" charset="0"/>
              </a:rPr>
              <a:t> </a:t>
            </a:r>
          </a:p>
        </p:txBody>
      </p:sp>
      <p:pic>
        <p:nvPicPr>
          <p:cNvPr id="51" name="Graphic 50">
            <a:extLst>
              <a:ext uri="{FF2B5EF4-FFF2-40B4-BE49-F238E27FC236}">
                <a16:creationId xmlns:a16="http://schemas.microsoft.com/office/drawing/2014/main" id="{FB2F24CC-566D-4742-9541-8D50C82DA2F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575261" y="1660158"/>
            <a:ext cx="5324475" cy="3990975"/>
          </a:xfrm>
          <a:prstGeom prst="rect">
            <a:avLst/>
          </a:prstGeom>
        </p:spPr>
      </p:pic>
      <p:pic>
        <p:nvPicPr>
          <p:cNvPr id="53" name="Graphic 52">
            <a:extLst>
              <a:ext uri="{FF2B5EF4-FFF2-40B4-BE49-F238E27FC236}">
                <a16:creationId xmlns:a16="http://schemas.microsoft.com/office/drawing/2014/main" id="{3FB2D84A-C3E5-4033-917C-6EE115AA9F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575261" y="1660158"/>
            <a:ext cx="5324475" cy="3990975"/>
          </a:xfrm>
          <a:prstGeom prst="rect">
            <a:avLst/>
          </a:prstGeom>
        </p:spPr>
      </p:pic>
      <p:pic>
        <p:nvPicPr>
          <p:cNvPr id="55" name="Graphic 54">
            <a:extLst>
              <a:ext uri="{FF2B5EF4-FFF2-40B4-BE49-F238E27FC236}">
                <a16:creationId xmlns:a16="http://schemas.microsoft.com/office/drawing/2014/main" id="{5F65DA12-FA1D-452F-A8C8-7BD0E5E92F0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575261" y="1660158"/>
            <a:ext cx="5324475" cy="3990975"/>
          </a:xfrm>
          <a:prstGeom prst="rect">
            <a:avLst/>
          </a:prstGeom>
        </p:spPr>
      </p:pic>
      <p:pic>
        <p:nvPicPr>
          <p:cNvPr id="57" name="Graphic 56">
            <a:extLst>
              <a:ext uri="{FF2B5EF4-FFF2-40B4-BE49-F238E27FC236}">
                <a16:creationId xmlns:a16="http://schemas.microsoft.com/office/drawing/2014/main" id="{53B10CD8-8863-4F80-B1F4-16B5A5240C3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575261" y="1660158"/>
            <a:ext cx="5324475" cy="3990975"/>
          </a:xfrm>
          <a:prstGeom prst="rect">
            <a:avLst/>
          </a:prstGeom>
        </p:spPr>
      </p:pic>
      <p:pic>
        <p:nvPicPr>
          <p:cNvPr id="59" name="Graphic 58">
            <a:extLst>
              <a:ext uri="{FF2B5EF4-FFF2-40B4-BE49-F238E27FC236}">
                <a16:creationId xmlns:a16="http://schemas.microsoft.com/office/drawing/2014/main" id="{54987EC6-C7F0-49ED-9890-8BE10F2CB9C6}"/>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575261" y="1660158"/>
            <a:ext cx="5324475" cy="3990975"/>
          </a:xfrm>
          <a:prstGeom prst="rect">
            <a:avLst/>
          </a:prstGeom>
        </p:spPr>
      </p:pic>
      <p:pic>
        <p:nvPicPr>
          <p:cNvPr id="61" name="Graphic 60">
            <a:extLst>
              <a:ext uri="{FF2B5EF4-FFF2-40B4-BE49-F238E27FC236}">
                <a16:creationId xmlns:a16="http://schemas.microsoft.com/office/drawing/2014/main" id="{C2F541DA-BFD2-45B3-9F79-73D87ABD6E9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575261" y="1660158"/>
            <a:ext cx="5324475" cy="3990975"/>
          </a:xfrm>
          <a:prstGeom prst="rect">
            <a:avLst/>
          </a:prstGeom>
        </p:spPr>
      </p:pic>
      <p:pic>
        <p:nvPicPr>
          <p:cNvPr id="63" name="Graphic 62">
            <a:extLst>
              <a:ext uri="{FF2B5EF4-FFF2-40B4-BE49-F238E27FC236}">
                <a16:creationId xmlns:a16="http://schemas.microsoft.com/office/drawing/2014/main" id="{0B3B4C21-5AE9-4EDE-ADE1-159B8C61054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575261" y="1660158"/>
            <a:ext cx="5324475" cy="3990975"/>
          </a:xfrm>
          <a:prstGeom prst="rect">
            <a:avLst/>
          </a:prstGeom>
        </p:spPr>
      </p:pic>
      <p:pic>
        <p:nvPicPr>
          <p:cNvPr id="65" name="Graphic 64">
            <a:extLst>
              <a:ext uri="{FF2B5EF4-FFF2-40B4-BE49-F238E27FC236}">
                <a16:creationId xmlns:a16="http://schemas.microsoft.com/office/drawing/2014/main" id="{A8C20742-83B4-417F-BB0B-562FE4C2305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575261" y="1660158"/>
            <a:ext cx="5324475" cy="3990975"/>
          </a:xfrm>
          <a:prstGeom prst="rect">
            <a:avLst/>
          </a:prstGeom>
        </p:spPr>
      </p:pic>
    </p:spTree>
    <p:extLst>
      <p:ext uri="{BB962C8B-B14F-4D97-AF65-F5344CB8AC3E}">
        <p14:creationId xmlns:p14="http://schemas.microsoft.com/office/powerpoint/2010/main" val="120669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A4577E-AD01-4C0C-B761-C4EAC7F84CD4}"/>
              </a:ext>
            </a:extLst>
          </p:cNvPr>
          <p:cNvSpPr>
            <a:spLocks noGrp="1"/>
          </p:cNvSpPr>
          <p:nvPr>
            <p:ph type="ctrTitle"/>
          </p:nvPr>
        </p:nvSpPr>
        <p:spPr/>
        <p:txBody>
          <a:bodyPr>
            <a:normAutofit fontScale="90000"/>
          </a:bodyPr>
          <a:lstStyle/>
          <a:p>
            <a:pPr algn="ctr"/>
            <a:br>
              <a:rPr lang="en-US" dirty="0"/>
            </a:br>
            <a:r>
              <a:rPr lang="en-US" dirty="0">
                <a:solidFill>
                  <a:srgbClr val="8C1515"/>
                </a:solidFill>
              </a:rPr>
              <a:t>Single-Ended GSM</a:t>
            </a:r>
            <a:endParaRPr lang="en-US" dirty="0"/>
          </a:p>
        </p:txBody>
      </p:sp>
      <p:pic>
        <p:nvPicPr>
          <p:cNvPr id="11" name="Graphic 10">
            <a:extLst>
              <a:ext uri="{FF2B5EF4-FFF2-40B4-BE49-F238E27FC236}">
                <a16:creationId xmlns:a16="http://schemas.microsoft.com/office/drawing/2014/main" id="{B7CEC19F-3121-47F3-9D67-F039DD6C66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8504" y="1657032"/>
            <a:ext cx="5324475" cy="3990975"/>
          </a:xfrm>
          <a:prstGeom prst="rect">
            <a:avLst/>
          </a:prstGeom>
        </p:spPr>
      </p:pic>
      <p:pic>
        <p:nvPicPr>
          <p:cNvPr id="13" name="Graphic 12">
            <a:extLst>
              <a:ext uri="{FF2B5EF4-FFF2-40B4-BE49-F238E27FC236}">
                <a16:creationId xmlns:a16="http://schemas.microsoft.com/office/drawing/2014/main" id="{3135748F-A232-4760-9FE5-CC4B359043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58504" y="1657032"/>
            <a:ext cx="5324475" cy="3990975"/>
          </a:xfrm>
          <a:prstGeom prst="rect">
            <a:avLst/>
          </a:prstGeom>
        </p:spPr>
      </p:pic>
      <p:pic>
        <p:nvPicPr>
          <p:cNvPr id="21" name="Graphic 20">
            <a:extLst>
              <a:ext uri="{FF2B5EF4-FFF2-40B4-BE49-F238E27FC236}">
                <a16:creationId xmlns:a16="http://schemas.microsoft.com/office/drawing/2014/main" id="{7327A369-9400-4993-99FE-E0634F7F66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58504" y="1657032"/>
            <a:ext cx="5324475" cy="3990975"/>
          </a:xfrm>
          <a:prstGeom prst="rect">
            <a:avLst/>
          </a:prstGeom>
        </p:spPr>
      </p:pic>
      <p:pic>
        <p:nvPicPr>
          <p:cNvPr id="23" name="Graphic 22">
            <a:extLst>
              <a:ext uri="{FF2B5EF4-FFF2-40B4-BE49-F238E27FC236}">
                <a16:creationId xmlns:a16="http://schemas.microsoft.com/office/drawing/2014/main" id="{453763FF-CFF2-415A-A6A9-F79ACC3E25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58504" y="1657032"/>
            <a:ext cx="5324475" cy="3990975"/>
          </a:xfrm>
          <a:prstGeom prst="rect">
            <a:avLst/>
          </a:prstGeom>
        </p:spPr>
      </p:pic>
      <p:pic>
        <p:nvPicPr>
          <p:cNvPr id="25" name="Graphic 24">
            <a:extLst>
              <a:ext uri="{FF2B5EF4-FFF2-40B4-BE49-F238E27FC236}">
                <a16:creationId xmlns:a16="http://schemas.microsoft.com/office/drawing/2014/main" id="{D31FAEE9-2B7B-401A-AFE1-602ABD63F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504" y="1657032"/>
            <a:ext cx="5324475" cy="3990975"/>
          </a:xfrm>
          <a:prstGeom prst="rect">
            <a:avLst/>
          </a:prstGeom>
        </p:spPr>
      </p:pic>
      <p:pic>
        <p:nvPicPr>
          <p:cNvPr id="27" name="Graphic 26">
            <a:extLst>
              <a:ext uri="{FF2B5EF4-FFF2-40B4-BE49-F238E27FC236}">
                <a16:creationId xmlns:a16="http://schemas.microsoft.com/office/drawing/2014/main" id="{AC1A0BCB-2BEC-4540-8FCE-75F9DDB6B98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58504" y="1657032"/>
            <a:ext cx="5324475" cy="3990975"/>
          </a:xfrm>
          <a:prstGeom prst="rect">
            <a:avLst/>
          </a:prstGeom>
        </p:spPr>
      </p:pic>
      <p:pic>
        <p:nvPicPr>
          <p:cNvPr id="29" name="Graphic 28">
            <a:extLst>
              <a:ext uri="{FF2B5EF4-FFF2-40B4-BE49-F238E27FC236}">
                <a16:creationId xmlns:a16="http://schemas.microsoft.com/office/drawing/2014/main" id="{07FB4DB8-E1E9-4B0A-8913-DB82DECABD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8504" y="1657032"/>
            <a:ext cx="5324475" cy="3990975"/>
          </a:xfrm>
          <a:prstGeom prst="rect">
            <a:avLst/>
          </a:prstGeom>
        </p:spPr>
      </p:pic>
      <p:pic>
        <p:nvPicPr>
          <p:cNvPr id="31" name="Graphic 30">
            <a:extLst>
              <a:ext uri="{FF2B5EF4-FFF2-40B4-BE49-F238E27FC236}">
                <a16:creationId xmlns:a16="http://schemas.microsoft.com/office/drawing/2014/main" id="{30B4312E-AB1B-45A5-BA40-F895A9372B2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558504" y="1657032"/>
            <a:ext cx="5324475" cy="3990975"/>
          </a:xfrm>
          <a:prstGeom prst="rect">
            <a:avLst/>
          </a:prstGeom>
        </p:spPr>
      </p:pic>
      <p:sp>
        <p:nvSpPr>
          <p:cNvPr id="35" name="Rectangle 34">
            <a:extLst>
              <a:ext uri="{FF2B5EF4-FFF2-40B4-BE49-F238E27FC236}">
                <a16:creationId xmlns:a16="http://schemas.microsoft.com/office/drawing/2014/main" id="{D71205A1-FDD5-4EA5-A959-CE30CFD883E7}"/>
              </a:ext>
            </a:extLst>
          </p:cNvPr>
          <p:cNvSpPr/>
          <p:nvPr/>
        </p:nvSpPr>
        <p:spPr>
          <a:xfrm>
            <a:off x="7022977" y="3153325"/>
            <a:ext cx="3640684" cy="1754326"/>
          </a:xfrm>
          <a:prstGeom prst="rect">
            <a:avLst/>
          </a:prstGeom>
        </p:spPr>
        <p:txBody>
          <a:bodyPr wrap="square">
            <a:spAutoFit/>
          </a:bodyPr>
          <a:lstStyle/>
          <a:p>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9" name="Slide Number Placeholder 38">
            <a:extLst>
              <a:ext uri="{FF2B5EF4-FFF2-40B4-BE49-F238E27FC236}">
                <a16:creationId xmlns:a16="http://schemas.microsoft.com/office/drawing/2014/main" id="{7F65FF50-2C4C-49C7-AA52-63602B25CAD2}"/>
              </a:ext>
            </a:extLst>
          </p:cNvPr>
          <p:cNvSpPr>
            <a:spLocks noGrp="1"/>
          </p:cNvSpPr>
          <p:nvPr>
            <p:ph type="sldNum" sz="quarter" idx="12"/>
          </p:nvPr>
        </p:nvSpPr>
        <p:spPr/>
        <p:txBody>
          <a:bodyPr/>
          <a:lstStyle/>
          <a:p>
            <a:fld id="{B72E91CA-9B22-2844-8E94-2A762C5288E7}" type="slidenum">
              <a:rPr lang="en-US" smtClean="0"/>
              <a:pPr/>
              <a:t>15</a:t>
            </a:fld>
            <a:endParaRPr lang="en-US" dirty="0"/>
          </a:p>
        </p:txBody>
      </p:sp>
      <p:sp>
        <p:nvSpPr>
          <p:cNvPr id="45" name="TextBox 44">
            <a:extLst>
              <a:ext uri="{FF2B5EF4-FFF2-40B4-BE49-F238E27FC236}">
                <a16:creationId xmlns:a16="http://schemas.microsoft.com/office/drawing/2014/main" id="{39B0DBBB-AD58-4FF2-B933-893E05B3BEC7}"/>
              </a:ext>
            </a:extLst>
          </p:cNvPr>
          <p:cNvSpPr txBox="1"/>
          <p:nvPr/>
        </p:nvSpPr>
        <p:spPr>
          <a:xfrm>
            <a:off x="1798320" y="5971365"/>
            <a:ext cx="60960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Zimmerman, P. M. </a:t>
            </a:r>
            <a:r>
              <a:rPr kumimoji="0" lang="en-US" sz="1200" b="0" i="1"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J. </a:t>
            </a:r>
            <a:r>
              <a:rPr kumimoji="0" lang="en-US" sz="1200" b="0" i="1" u="none" strike="noStrike" kern="1200" cap="none" spc="0" normalizeH="0" baseline="0" noProof="0" dirty="0" err="1">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Comput</a:t>
            </a:r>
            <a:r>
              <a:rPr kumimoji="0" lang="en-US" sz="1200" b="0" i="1"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Chem.</a:t>
            </a:r>
            <a:r>
              <a:rPr kumimoji="0" lang="en-US" sz="12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2015</a:t>
            </a:r>
            <a:r>
              <a:rPr kumimoji="0" lang="en-US" sz="12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200" b="0" i="1"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36</a:t>
            </a:r>
            <a:r>
              <a:rPr kumimoji="0" lang="en-US" sz="12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(9), 601–611. DOI: </a:t>
            </a:r>
            <a:r>
              <a:rPr kumimoji="0" lang="en-US" sz="12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hlinkClick r:id="rId18"/>
              </a:rPr>
              <a:t>10.1002/jcc.23833</a:t>
            </a:r>
            <a:endParaRPr kumimoji="0" lang="en-US" sz="1200" b="0" i="0" u="none" strike="noStrike" kern="1200" cap="none" spc="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73F5318-D03A-4100-AA96-6A3E3FAB856A}"/>
                  </a:ext>
                </a:extLst>
              </p:cNvPr>
              <p:cNvSpPr/>
              <p:nvPr/>
            </p:nvSpPr>
            <p:spPr>
              <a:xfrm>
                <a:off x="7222146" y="1988834"/>
                <a:ext cx="3341492" cy="1702197"/>
              </a:xfrm>
              <a:prstGeom prst="rect">
                <a:avLst/>
              </a:prstGeom>
              <a:solidFill>
                <a:schemeClr val="bg1"/>
              </a:solidFill>
            </p:spPr>
            <p:txBody>
              <a:bodyPr wrap="none">
                <a:spAutoFit/>
              </a:bodyPr>
              <a:lstStyle/>
              <a:p>
                <a:pPr algn="ctr"/>
                <a:r>
                  <a:rPr lang="en-US" b="1" dirty="0">
                    <a:latin typeface="Cambria Math" panose="02040503050406030204" pitchFamily="18" charset="0"/>
                  </a:rPr>
                  <a:t>Delocalized Internal Coordinates</a:t>
                </a:r>
              </a:p>
              <a:p>
                <a:pPr algn="ct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a:latin typeface="Cambria Math" panose="02040503050406030204" pitchFamily="18" charset="0"/>
                            </a:rPr>
                            <m:t>𝑽</m:t>
                          </m:r>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𝑈</m:t>
                              </m:r>
                            </m:e>
                            <m:sub>
                              <m:r>
                                <a:rPr lang="en-US" b="0" i="1">
                                  <a:latin typeface="Cambria Math" panose="02040503050406030204" pitchFamily="18" charset="0"/>
                                </a:rPr>
                                <m:t>𝑐</m:t>
                              </m:r>
                            </m:sub>
                          </m:sSub>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𝑘</m:t>
                              </m:r>
                            </m:sub>
                          </m:sSub>
                          <m:r>
                            <a:rPr lang="en-US" b="0" i="0">
                              <a:latin typeface="Cambria Math" panose="02040503050406030204" pitchFamily="18" charset="0"/>
                            </a:rPr>
                            <m:t> </m:t>
                          </m:r>
                          <m:r>
                            <a:rPr lang="en-US" b="0" i="1">
                              <a:latin typeface="Cambria Math" panose="02040503050406030204" pitchFamily="18" charset="0"/>
                            </a:rPr>
                            <m:t>𝑘</m:t>
                          </m:r>
                          <m:r>
                            <a:rPr lang="en-US" b="0" i="0">
                              <a:latin typeface="Cambria Math" panose="02040503050406030204" pitchFamily="18" charset="0"/>
                            </a:rPr>
                            <m:t>=2,3,⋯3</m:t>
                          </m:r>
                          <m:r>
                            <a:rPr lang="en-US" b="0" i="1">
                              <a:latin typeface="Cambria Math" panose="02040503050406030204" pitchFamily="18" charset="0"/>
                            </a:rPr>
                            <m:t>𝑁</m:t>
                          </m:r>
                          <m:r>
                            <a:rPr lang="en-US" b="0" i="0">
                              <a:latin typeface="Cambria Math" panose="02040503050406030204" pitchFamily="18" charset="0"/>
                            </a:rPr>
                            <m:t>−6</m:t>
                          </m:r>
                        </m:e>
                      </m:d>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𝑐</m:t>
                          </m:r>
                        </m:sub>
                      </m:sSub>
                      <m:r>
                        <a:rPr lang="en-US">
                          <a:latin typeface="Cambria Math" panose="02040503050406030204" pitchFamily="18" charset="0"/>
                        </a:rPr>
                        <m:t>=</m:t>
                      </m:r>
                      <m:r>
                        <a:rPr lang="en-US" i="1">
                          <a:latin typeface="Cambria Math" panose="02040503050406030204" pitchFamily="18" charset="0"/>
                        </a:rPr>
                        <m:t>𝛼</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a:latin typeface="Cambria Math" panose="02040503050406030204" pitchFamily="18" charset="0"/>
                            </a:rPr>
                            <m:t>=1</m:t>
                          </m:r>
                        </m:sub>
                        <m:sup>
                          <m:r>
                            <a:rPr lang="en-US">
                              <a:latin typeface="Cambria Math" panose="02040503050406030204" pitchFamily="18" charset="0"/>
                            </a:rPr>
                            <m:t>3</m:t>
                          </m:r>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r>
                                <a:rPr lang="en-US" i="1">
                                  <a:latin typeface="Cambria Math" panose="02040503050406030204" pitchFamily="18" charset="0"/>
                                </a:rPr>
                                <m:t>𝛥</m:t>
                              </m:r>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𝑝</m:t>
                                  </m:r>
                                </m:sup>
                              </m:sSup>
                            </m:e>
                            <m:e>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𝑘</m:t>
                              </m:r>
                            </m:sub>
                          </m:sSub>
                        </m:e>
                      </m:nary>
                    </m:oMath>
                  </m:oMathPara>
                </a14:m>
                <a:endParaRPr lang="en-US" dirty="0"/>
              </a:p>
              <a:p>
                <a:pPr algn="ctr"/>
                <a:endParaRPr lang="en-US" dirty="0"/>
              </a:p>
            </p:txBody>
          </p:sp>
        </mc:Choice>
        <mc:Fallback xmlns="">
          <p:sp>
            <p:nvSpPr>
              <p:cNvPr id="47" name="Rectangle 46">
                <a:extLst>
                  <a:ext uri="{FF2B5EF4-FFF2-40B4-BE49-F238E27FC236}">
                    <a16:creationId xmlns:a16="http://schemas.microsoft.com/office/drawing/2014/main" id="{A73F5318-D03A-4100-AA96-6A3E3FAB856A}"/>
                  </a:ext>
                </a:extLst>
              </p:cNvPr>
              <p:cNvSpPr>
                <a:spLocks noRot="1" noChangeAspect="1" noMove="1" noResize="1" noEditPoints="1" noAdjustHandles="1" noChangeArrowheads="1" noChangeShapeType="1" noTextEdit="1"/>
              </p:cNvSpPr>
              <p:nvPr/>
            </p:nvSpPr>
            <p:spPr>
              <a:xfrm>
                <a:off x="7222146" y="1988834"/>
                <a:ext cx="3341492" cy="1702197"/>
              </a:xfrm>
              <a:prstGeom prst="rect">
                <a:avLst/>
              </a:prstGeom>
              <a:blipFill>
                <a:blip r:embed="rId19"/>
                <a:stretch>
                  <a:fillRect l="-1460" t="-11470" r="-14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2C1FE61-5CF3-4AA5-84EE-3A2EBAB739C6}"/>
                  </a:ext>
                </a:extLst>
              </p:cNvPr>
              <p:cNvSpPr txBox="1"/>
              <p:nvPr/>
            </p:nvSpPr>
            <p:spPr>
              <a:xfrm>
                <a:off x="7222146" y="3523671"/>
                <a:ext cx="3779520" cy="2585323"/>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𝛥</m:t>
                    </m:r>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𝑝</m:t>
                        </m:r>
                      </m:sup>
                    </m:sSup>
                  </m:oMath>
                </a14:m>
                <a:r>
                  <a:rPr lang="en-US" dirty="0"/>
                  <a:t> is guessed</a:t>
                </a:r>
              </a:p>
              <a:p>
                <a:r>
                  <a:rPr lang="en-US" dirty="0"/>
                  <a:t>Can consist of any combination of:</a:t>
                </a:r>
              </a:p>
              <a:p>
                <a:pPr marL="285750" indent="-285750">
                  <a:buFont typeface="Arial" panose="020B0604020202020204" pitchFamily="34" charset="0"/>
                  <a:buChar char="•"/>
                </a:pPr>
                <a:r>
                  <a:rPr lang="en-US" dirty="0"/>
                  <a:t>adding bond</a:t>
                </a:r>
              </a:p>
              <a:p>
                <a:pPr marL="285750" indent="-285750">
                  <a:buFont typeface="Arial" panose="020B0604020202020204" pitchFamily="34" charset="0"/>
                  <a:buChar char="•"/>
                </a:pPr>
                <a:r>
                  <a:rPr lang="en-US" dirty="0"/>
                  <a:t>breaking bond</a:t>
                </a:r>
              </a:p>
              <a:p>
                <a:pPr marL="285750" indent="-285750">
                  <a:buFont typeface="Arial" panose="020B0604020202020204" pitchFamily="34" charset="0"/>
                  <a:buChar char="•"/>
                </a:pPr>
                <a:r>
                  <a:rPr lang="en-US" dirty="0"/>
                  <a:t>driving angle</a:t>
                </a:r>
              </a:p>
              <a:p>
                <a:pPr marL="285750" indent="-285750">
                  <a:buFont typeface="Arial" panose="020B0604020202020204" pitchFamily="34" charset="0"/>
                  <a:buChar char="•"/>
                </a:pPr>
                <a:r>
                  <a:rPr lang="en-US" dirty="0"/>
                  <a:t>driving torsion</a:t>
                </a:r>
              </a:p>
              <a:p>
                <a:endParaRPr lang="en-US" dirty="0"/>
              </a:p>
              <a:p>
                <a:r>
                  <a:rPr lang="en-US" dirty="0"/>
                  <a:t>No final state required </a:t>
                </a:r>
                <a:r>
                  <a:rPr lang="en-US" i="1" dirty="0"/>
                  <a:t>a priori</a:t>
                </a:r>
                <a:endParaRPr lang="en-US" dirty="0"/>
              </a:p>
              <a:p>
                <a:r>
                  <a:rPr lang="en-US" b="1" dirty="0"/>
                  <a:t>Can be used for reaction discovery!</a:t>
                </a:r>
              </a:p>
            </p:txBody>
          </p:sp>
        </mc:Choice>
        <mc:Fallback xmlns="">
          <p:sp>
            <p:nvSpPr>
              <p:cNvPr id="38" name="TextBox 37">
                <a:extLst>
                  <a:ext uri="{FF2B5EF4-FFF2-40B4-BE49-F238E27FC236}">
                    <a16:creationId xmlns:a16="http://schemas.microsoft.com/office/drawing/2014/main" id="{42C1FE61-5CF3-4AA5-84EE-3A2EBAB739C6}"/>
                  </a:ext>
                </a:extLst>
              </p:cNvPr>
              <p:cNvSpPr txBox="1">
                <a:spLocks noRot="1" noChangeAspect="1" noMove="1" noResize="1" noEditPoints="1" noAdjustHandles="1" noChangeArrowheads="1" noChangeShapeType="1" noTextEdit="1"/>
              </p:cNvSpPr>
              <p:nvPr/>
            </p:nvSpPr>
            <p:spPr>
              <a:xfrm>
                <a:off x="7222146" y="3523671"/>
                <a:ext cx="3779520" cy="2585323"/>
              </a:xfrm>
              <a:prstGeom prst="rect">
                <a:avLst/>
              </a:prstGeom>
              <a:blipFill>
                <a:blip r:embed="rId20"/>
                <a:stretch>
                  <a:fillRect l="-1452" t="-1179" b="-2830"/>
                </a:stretch>
              </a:blipFill>
            </p:spPr>
            <p:txBody>
              <a:bodyPr/>
              <a:lstStyle/>
              <a:p>
                <a:r>
                  <a:rPr lang="en-US">
                    <a:noFill/>
                  </a:rPr>
                  <a:t> </a:t>
                </a:r>
              </a:p>
            </p:txBody>
          </p:sp>
        </mc:Fallback>
      </mc:AlternateContent>
    </p:spTree>
    <p:extLst>
      <p:ext uri="{BB962C8B-B14F-4D97-AF65-F5344CB8AC3E}">
        <p14:creationId xmlns:p14="http://schemas.microsoft.com/office/powerpoint/2010/main" val="28378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2758A5-3AE2-934C-B13C-FCD05163884C}"/>
              </a:ext>
            </a:extLst>
          </p:cNvPr>
          <p:cNvSpPr>
            <a:spLocks noGrp="1"/>
          </p:cNvSpPr>
          <p:nvPr>
            <p:ph type="title"/>
          </p:nvPr>
        </p:nvSpPr>
        <p:spPr>
          <a:xfrm>
            <a:off x="838200" y="365125"/>
            <a:ext cx="10515600" cy="1325563"/>
          </a:xfrm>
        </p:spPr>
        <p:txBody>
          <a:bodyPr/>
          <a:lstStyle/>
          <a:p>
            <a:r>
              <a:rPr lang="en-US" dirty="0">
                <a:solidFill>
                  <a:srgbClr val="8C1515"/>
                </a:solidFill>
              </a:rPr>
              <a:t>Examples</a:t>
            </a:r>
            <a:endParaRPr lang="en-US" dirty="0"/>
          </a:p>
        </p:txBody>
      </p:sp>
      <p:pic>
        <p:nvPicPr>
          <p:cNvPr id="2056" name="Picture 8" descr="https://lh5.googleusercontent.com/MGnRK6cZ-hrVLvp1whssks2N1PtcUeYh-78RQJmUgCtd38xCmH_V9nP5Y5nm0caBmxPugRjrr30qDAKW3OBJUdhI1g9mrU5gJS4xitjXuoiuHwdMuyLGWNQFIC61DY8uBNx1uM6D5mQ">
            <a:extLst>
              <a:ext uri="{FF2B5EF4-FFF2-40B4-BE49-F238E27FC236}">
                <a16:creationId xmlns:a16="http://schemas.microsoft.com/office/drawing/2014/main" id="{4C33856C-7151-DB45-A96B-652B324E8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8857"/>
            <a:ext cx="6477000" cy="16129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lh6.googleusercontent.com/NBUfyLUnvWVumkMn2J3I-ED-gxLjT1NiBoA00ZjmawcT3N5_pJBNTr8wYl47DSH1lbeyLfYpzwF_0Ymk5wuJ0YGQ3cyKbzY6MaMJ9mTyt3XkG5FgLl2VU2bJh8ScuIL_H2xX2clFsI4">
            <a:extLst>
              <a:ext uri="{FF2B5EF4-FFF2-40B4-BE49-F238E27FC236}">
                <a16:creationId xmlns:a16="http://schemas.microsoft.com/office/drawing/2014/main" id="{2E27D76C-A4CC-3D49-990A-2EA088D49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700" y="2028200"/>
            <a:ext cx="5575300" cy="13208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https://lh6.googleusercontent.com/DzUIJP72RtKjvN-xvERNZTAlVnxgF8Q_u-WDYBDnZYUj3bctXbaxWlRks4fDo1hxLXbTCi73v2y8ieCDSbgw92PIh8hiYS1hhLBkaLm-galzWfBtDZ8V6QbWPqHADXDxR2Mmq2uDKjM">
            <a:extLst>
              <a:ext uri="{FF2B5EF4-FFF2-40B4-BE49-F238E27FC236}">
                <a16:creationId xmlns:a16="http://schemas.microsoft.com/office/drawing/2014/main" id="{9A35C112-D0A6-DC48-B814-B29FAE7FA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7857" y="4183250"/>
            <a:ext cx="5346700"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lh6.googleusercontent.com/2xLukd4YuABae6Ic9UdVvOueM8tJsODoieeaWf0GkeyEqpuBcNylWYCxWk7OEyHOiRIimFiQdkWiXuv9TEt38z3SDgb4xsT1bnd82Eg_owdegF_sgtgvvnkda--PrSjQzeMApOI1rec">
            <a:extLst>
              <a:ext uri="{FF2B5EF4-FFF2-40B4-BE49-F238E27FC236}">
                <a16:creationId xmlns:a16="http://schemas.microsoft.com/office/drawing/2014/main" id="{7E82EB22-962E-6B4A-B0CF-8CA395084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53" y="4078970"/>
            <a:ext cx="6844430" cy="18688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093143B-6F1E-634B-B789-8479376C8D3C}"/>
              </a:ext>
            </a:extLst>
          </p:cNvPr>
          <p:cNvSpPr txBox="1"/>
          <p:nvPr/>
        </p:nvSpPr>
        <p:spPr>
          <a:xfrm>
            <a:off x="838200" y="2211080"/>
            <a:ext cx="292608" cy="369332"/>
          </a:xfrm>
          <a:prstGeom prst="rect">
            <a:avLst/>
          </a:prstGeom>
          <a:noFill/>
        </p:spPr>
        <p:txBody>
          <a:bodyPr wrap="square" rtlCol="0">
            <a:spAutoFit/>
          </a:bodyPr>
          <a:lstStyle/>
          <a:p>
            <a:r>
              <a:rPr lang="en-US" dirty="0"/>
              <a:t>2</a:t>
            </a:r>
          </a:p>
        </p:txBody>
      </p:sp>
      <p:sp>
        <p:nvSpPr>
          <p:cNvPr id="21" name="TextBox 20">
            <a:extLst>
              <a:ext uri="{FF2B5EF4-FFF2-40B4-BE49-F238E27FC236}">
                <a16:creationId xmlns:a16="http://schemas.microsoft.com/office/drawing/2014/main" id="{721457E4-9948-7D42-854D-DD2830B2CF06}"/>
              </a:ext>
            </a:extLst>
          </p:cNvPr>
          <p:cNvSpPr txBox="1"/>
          <p:nvPr/>
        </p:nvSpPr>
        <p:spPr>
          <a:xfrm>
            <a:off x="2657856" y="1957891"/>
            <a:ext cx="292608" cy="369332"/>
          </a:xfrm>
          <a:prstGeom prst="rect">
            <a:avLst/>
          </a:prstGeom>
          <a:noFill/>
        </p:spPr>
        <p:txBody>
          <a:bodyPr wrap="square" rtlCol="0">
            <a:spAutoFit/>
          </a:bodyPr>
          <a:lstStyle/>
          <a:p>
            <a:r>
              <a:rPr lang="en-US" dirty="0"/>
              <a:t>3</a:t>
            </a:r>
          </a:p>
        </p:txBody>
      </p:sp>
      <p:sp>
        <p:nvSpPr>
          <p:cNvPr id="22" name="TextBox 21">
            <a:extLst>
              <a:ext uri="{FF2B5EF4-FFF2-40B4-BE49-F238E27FC236}">
                <a16:creationId xmlns:a16="http://schemas.microsoft.com/office/drawing/2014/main" id="{FA5C2880-6425-2E4B-863B-9A1E1A551F49}"/>
              </a:ext>
            </a:extLst>
          </p:cNvPr>
          <p:cNvSpPr txBox="1"/>
          <p:nvPr/>
        </p:nvSpPr>
        <p:spPr>
          <a:xfrm>
            <a:off x="2504662" y="1633327"/>
            <a:ext cx="598996" cy="369332"/>
          </a:xfrm>
          <a:prstGeom prst="rect">
            <a:avLst/>
          </a:prstGeom>
          <a:noFill/>
        </p:spPr>
        <p:txBody>
          <a:bodyPr wrap="square" rtlCol="0">
            <a:spAutoFit/>
          </a:bodyPr>
          <a:lstStyle/>
          <a:p>
            <a:pPr algn="ctr"/>
            <a:r>
              <a:rPr lang="en-US" dirty="0"/>
              <a:t>H3</a:t>
            </a:r>
          </a:p>
        </p:txBody>
      </p:sp>
      <p:sp>
        <p:nvSpPr>
          <p:cNvPr id="11" name="TextBox 10">
            <a:extLst>
              <a:ext uri="{FF2B5EF4-FFF2-40B4-BE49-F238E27FC236}">
                <a16:creationId xmlns:a16="http://schemas.microsoft.com/office/drawing/2014/main" id="{C210F422-76CF-204B-86FB-37445FCB4B46}"/>
              </a:ext>
            </a:extLst>
          </p:cNvPr>
          <p:cNvSpPr txBox="1"/>
          <p:nvPr/>
        </p:nvSpPr>
        <p:spPr>
          <a:xfrm>
            <a:off x="3103658" y="2752022"/>
            <a:ext cx="1365504" cy="923330"/>
          </a:xfrm>
          <a:prstGeom prst="rect">
            <a:avLst/>
          </a:prstGeom>
          <a:noFill/>
        </p:spPr>
        <p:txBody>
          <a:bodyPr wrap="square" rtlCol="0">
            <a:spAutoFit/>
          </a:bodyPr>
          <a:lstStyle/>
          <a:p>
            <a:r>
              <a:rPr lang="en-US" dirty="0"/>
              <a:t>ADD 2 3</a:t>
            </a:r>
          </a:p>
          <a:p>
            <a:r>
              <a:rPr lang="en-US" dirty="0"/>
              <a:t>BREAK H3 3</a:t>
            </a:r>
          </a:p>
          <a:p>
            <a:r>
              <a:rPr lang="en-US" dirty="0"/>
              <a:t>ADD H3  1</a:t>
            </a:r>
          </a:p>
        </p:txBody>
      </p:sp>
      <p:sp>
        <p:nvSpPr>
          <p:cNvPr id="24" name="TextBox 23">
            <a:extLst>
              <a:ext uri="{FF2B5EF4-FFF2-40B4-BE49-F238E27FC236}">
                <a16:creationId xmlns:a16="http://schemas.microsoft.com/office/drawing/2014/main" id="{3B5B1424-F437-404D-A782-2338BD9868C6}"/>
              </a:ext>
            </a:extLst>
          </p:cNvPr>
          <p:cNvSpPr txBox="1"/>
          <p:nvPr/>
        </p:nvSpPr>
        <p:spPr>
          <a:xfrm>
            <a:off x="387096" y="2028200"/>
            <a:ext cx="292608" cy="369332"/>
          </a:xfrm>
          <a:prstGeom prst="rect">
            <a:avLst/>
          </a:prstGeom>
          <a:noFill/>
        </p:spPr>
        <p:txBody>
          <a:bodyPr wrap="square" rtlCol="0">
            <a:spAutoFit/>
          </a:bodyPr>
          <a:lstStyle/>
          <a:p>
            <a:r>
              <a:rPr lang="en-US" dirty="0"/>
              <a:t>1</a:t>
            </a:r>
          </a:p>
        </p:txBody>
      </p:sp>
      <p:sp>
        <p:nvSpPr>
          <p:cNvPr id="25" name="TextBox 24">
            <a:extLst>
              <a:ext uri="{FF2B5EF4-FFF2-40B4-BE49-F238E27FC236}">
                <a16:creationId xmlns:a16="http://schemas.microsoft.com/office/drawing/2014/main" id="{48060882-DC3C-BA49-8F5E-33A7BDC0D0B4}"/>
              </a:ext>
            </a:extLst>
          </p:cNvPr>
          <p:cNvSpPr txBox="1"/>
          <p:nvPr/>
        </p:nvSpPr>
        <p:spPr>
          <a:xfrm>
            <a:off x="7165848" y="2979442"/>
            <a:ext cx="292608" cy="369332"/>
          </a:xfrm>
          <a:prstGeom prst="rect">
            <a:avLst/>
          </a:prstGeom>
          <a:noFill/>
        </p:spPr>
        <p:txBody>
          <a:bodyPr wrap="square" rtlCol="0">
            <a:spAutoFit/>
          </a:bodyPr>
          <a:lstStyle/>
          <a:p>
            <a:r>
              <a:rPr lang="en-US" dirty="0"/>
              <a:t>2</a:t>
            </a:r>
          </a:p>
        </p:txBody>
      </p:sp>
      <p:sp>
        <p:nvSpPr>
          <p:cNvPr id="26" name="TextBox 25">
            <a:extLst>
              <a:ext uri="{FF2B5EF4-FFF2-40B4-BE49-F238E27FC236}">
                <a16:creationId xmlns:a16="http://schemas.microsoft.com/office/drawing/2014/main" id="{3DBBAE01-619A-E049-9D35-AA39E8A71401}"/>
              </a:ext>
            </a:extLst>
          </p:cNvPr>
          <p:cNvSpPr txBox="1"/>
          <p:nvPr/>
        </p:nvSpPr>
        <p:spPr>
          <a:xfrm>
            <a:off x="7165848" y="1991624"/>
            <a:ext cx="292608" cy="369332"/>
          </a:xfrm>
          <a:prstGeom prst="rect">
            <a:avLst/>
          </a:prstGeom>
          <a:noFill/>
        </p:spPr>
        <p:txBody>
          <a:bodyPr wrap="square" rtlCol="0">
            <a:spAutoFit/>
          </a:bodyPr>
          <a:lstStyle/>
          <a:p>
            <a:r>
              <a:rPr lang="en-US" dirty="0"/>
              <a:t>1</a:t>
            </a:r>
          </a:p>
        </p:txBody>
      </p:sp>
      <p:sp>
        <p:nvSpPr>
          <p:cNvPr id="27" name="TextBox 26">
            <a:extLst>
              <a:ext uri="{FF2B5EF4-FFF2-40B4-BE49-F238E27FC236}">
                <a16:creationId xmlns:a16="http://schemas.microsoft.com/office/drawing/2014/main" id="{23AD22E7-ECCC-2249-8790-B433C864AA51}"/>
              </a:ext>
            </a:extLst>
          </p:cNvPr>
          <p:cNvSpPr txBox="1"/>
          <p:nvPr/>
        </p:nvSpPr>
        <p:spPr>
          <a:xfrm>
            <a:off x="7912608" y="1872547"/>
            <a:ext cx="292608" cy="369332"/>
          </a:xfrm>
          <a:prstGeom prst="rect">
            <a:avLst/>
          </a:prstGeom>
          <a:noFill/>
        </p:spPr>
        <p:txBody>
          <a:bodyPr wrap="square" rtlCol="0">
            <a:spAutoFit/>
          </a:bodyPr>
          <a:lstStyle/>
          <a:p>
            <a:r>
              <a:rPr lang="en-US" dirty="0"/>
              <a:t>3</a:t>
            </a:r>
          </a:p>
        </p:txBody>
      </p:sp>
      <p:sp>
        <p:nvSpPr>
          <p:cNvPr id="28" name="TextBox 27">
            <a:extLst>
              <a:ext uri="{FF2B5EF4-FFF2-40B4-BE49-F238E27FC236}">
                <a16:creationId xmlns:a16="http://schemas.microsoft.com/office/drawing/2014/main" id="{5AA7C9DB-BB3B-BD44-9534-3F6D531CAEF9}"/>
              </a:ext>
            </a:extLst>
          </p:cNvPr>
          <p:cNvSpPr txBox="1"/>
          <p:nvPr/>
        </p:nvSpPr>
        <p:spPr>
          <a:xfrm>
            <a:off x="7876032" y="2921059"/>
            <a:ext cx="292608" cy="369332"/>
          </a:xfrm>
          <a:prstGeom prst="rect">
            <a:avLst/>
          </a:prstGeom>
          <a:noFill/>
        </p:spPr>
        <p:txBody>
          <a:bodyPr wrap="square" rtlCol="0">
            <a:spAutoFit/>
          </a:bodyPr>
          <a:lstStyle/>
          <a:p>
            <a:r>
              <a:rPr lang="en-US" dirty="0"/>
              <a:t>4</a:t>
            </a:r>
          </a:p>
        </p:txBody>
      </p:sp>
      <p:sp>
        <p:nvSpPr>
          <p:cNvPr id="29" name="TextBox 28">
            <a:extLst>
              <a:ext uri="{FF2B5EF4-FFF2-40B4-BE49-F238E27FC236}">
                <a16:creationId xmlns:a16="http://schemas.microsoft.com/office/drawing/2014/main" id="{8CACFBC8-ACE6-5142-83FB-F5A77EC43202}"/>
              </a:ext>
            </a:extLst>
          </p:cNvPr>
          <p:cNvSpPr txBox="1"/>
          <p:nvPr/>
        </p:nvSpPr>
        <p:spPr>
          <a:xfrm>
            <a:off x="9041162" y="2776406"/>
            <a:ext cx="1365504" cy="646331"/>
          </a:xfrm>
          <a:prstGeom prst="rect">
            <a:avLst/>
          </a:prstGeom>
          <a:noFill/>
        </p:spPr>
        <p:txBody>
          <a:bodyPr wrap="square" rtlCol="0">
            <a:spAutoFit/>
          </a:bodyPr>
          <a:lstStyle/>
          <a:p>
            <a:r>
              <a:rPr lang="en-US" dirty="0"/>
              <a:t>ADD 1 3</a:t>
            </a:r>
          </a:p>
          <a:p>
            <a:r>
              <a:rPr lang="en-US" dirty="0"/>
              <a:t>ADD 2 4</a:t>
            </a:r>
          </a:p>
        </p:txBody>
      </p:sp>
      <p:sp>
        <p:nvSpPr>
          <p:cNvPr id="30" name="TextBox 29">
            <a:extLst>
              <a:ext uri="{FF2B5EF4-FFF2-40B4-BE49-F238E27FC236}">
                <a16:creationId xmlns:a16="http://schemas.microsoft.com/office/drawing/2014/main" id="{097D4898-277C-C647-B557-232A233D71D2}"/>
              </a:ext>
            </a:extLst>
          </p:cNvPr>
          <p:cNvSpPr txBox="1"/>
          <p:nvPr/>
        </p:nvSpPr>
        <p:spPr>
          <a:xfrm>
            <a:off x="2504662" y="5446756"/>
            <a:ext cx="2037986" cy="369332"/>
          </a:xfrm>
          <a:prstGeom prst="rect">
            <a:avLst/>
          </a:prstGeom>
          <a:noFill/>
        </p:spPr>
        <p:txBody>
          <a:bodyPr wrap="square" rtlCol="0">
            <a:spAutoFit/>
          </a:bodyPr>
          <a:lstStyle/>
          <a:p>
            <a:r>
              <a:rPr lang="en-US" dirty="0"/>
              <a:t>TORSION 1 2 3 4 0.</a:t>
            </a:r>
          </a:p>
        </p:txBody>
      </p:sp>
      <p:sp>
        <p:nvSpPr>
          <p:cNvPr id="31" name="TextBox 30">
            <a:extLst>
              <a:ext uri="{FF2B5EF4-FFF2-40B4-BE49-F238E27FC236}">
                <a16:creationId xmlns:a16="http://schemas.microsoft.com/office/drawing/2014/main" id="{29944425-D64E-DA47-B976-D3BC2FFA7FE6}"/>
              </a:ext>
            </a:extLst>
          </p:cNvPr>
          <p:cNvSpPr txBox="1"/>
          <p:nvPr/>
        </p:nvSpPr>
        <p:spPr>
          <a:xfrm>
            <a:off x="862584" y="4551944"/>
            <a:ext cx="292608" cy="369332"/>
          </a:xfrm>
          <a:prstGeom prst="rect">
            <a:avLst/>
          </a:prstGeom>
          <a:noFill/>
        </p:spPr>
        <p:txBody>
          <a:bodyPr wrap="square" rtlCol="0">
            <a:spAutoFit/>
          </a:bodyPr>
          <a:lstStyle/>
          <a:p>
            <a:r>
              <a:rPr lang="en-US" dirty="0"/>
              <a:t>1</a:t>
            </a:r>
          </a:p>
        </p:txBody>
      </p:sp>
      <p:sp>
        <p:nvSpPr>
          <p:cNvPr id="32" name="TextBox 31">
            <a:extLst>
              <a:ext uri="{FF2B5EF4-FFF2-40B4-BE49-F238E27FC236}">
                <a16:creationId xmlns:a16="http://schemas.microsoft.com/office/drawing/2014/main" id="{6CA19EEE-52D9-9F4B-AC70-AD23CBC2AA7E}"/>
              </a:ext>
            </a:extLst>
          </p:cNvPr>
          <p:cNvSpPr txBox="1"/>
          <p:nvPr/>
        </p:nvSpPr>
        <p:spPr>
          <a:xfrm>
            <a:off x="1289304" y="4905778"/>
            <a:ext cx="292608" cy="369332"/>
          </a:xfrm>
          <a:prstGeom prst="rect">
            <a:avLst/>
          </a:prstGeom>
          <a:noFill/>
        </p:spPr>
        <p:txBody>
          <a:bodyPr wrap="square" rtlCol="0">
            <a:spAutoFit/>
          </a:bodyPr>
          <a:lstStyle/>
          <a:p>
            <a:r>
              <a:rPr lang="en-US" dirty="0"/>
              <a:t>2</a:t>
            </a:r>
          </a:p>
        </p:txBody>
      </p:sp>
      <p:sp>
        <p:nvSpPr>
          <p:cNvPr id="33" name="TextBox 32">
            <a:extLst>
              <a:ext uri="{FF2B5EF4-FFF2-40B4-BE49-F238E27FC236}">
                <a16:creationId xmlns:a16="http://schemas.microsoft.com/office/drawing/2014/main" id="{746E76E7-4027-EA4A-AA2A-A6B37D5EA9E3}"/>
              </a:ext>
            </a:extLst>
          </p:cNvPr>
          <p:cNvSpPr txBox="1"/>
          <p:nvPr/>
        </p:nvSpPr>
        <p:spPr>
          <a:xfrm>
            <a:off x="1853184" y="4823011"/>
            <a:ext cx="292608" cy="369332"/>
          </a:xfrm>
          <a:prstGeom prst="rect">
            <a:avLst/>
          </a:prstGeom>
          <a:noFill/>
        </p:spPr>
        <p:txBody>
          <a:bodyPr wrap="square" rtlCol="0">
            <a:spAutoFit/>
          </a:bodyPr>
          <a:lstStyle/>
          <a:p>
            <a:r>
              <a:rPr lang="en-US" dirty="0"/>
              <a:t>3</a:t>
            </a:r>
          </a:p>
        </p:txBody>
      </p:sp>
      <p:sp>
        <p:nvSpPr>
          <p:cNvPr id="34" name="TextBox 33">
            <a:extLst>
              <a:ext uri="{FF2B5EF4-FFF2-40B4-BE49-F238E27FC236}">
                <a16:creationId xmlns:a16="http://schemas.microsoft.com/office/drawing/2014/main" id="{4757664A-B6C5-CC4E-9CC4-AE6CFE2D4783}"/>
              </a:ext>
            </a:extLst>
          </p:cNvPr>
          <p:cNvSpPr txBox="1"/>
          <p:nvPr/>
        </p:nvSpPr>
        <p:spPr>
          <a:xfrm>
            <a:off x="2279904" y="4638345"/>
            <a:ext cx="292608" cy="369332"/>
          </a:xfrm>
          <a:prstGeom prst="rect">
            <a:avLst/>
          </a:prstGeom>
          <a:noFill/>
        </p:spPr>
        <p:txBody>
          <a:bodyPr wrap="square" rtlCol="0">
            <a:spAutoFit/>
          </a:bodyPr>
          <a:lstStyle/>
          <a:p>
            <a:r>
              <a:rPr lang="en-US" dirty="0"/>
              <a:t>4</a:t>
            </a:r>
          </a:p>
        </p:txBody>
      </p:sp>
      <p:sp>
        <p:nvSpPr>
          <p:cNvPr id="35" name="TextBox 34">
            <a:extLst>
              <a:ext uri="{FF2B5EF4-FFF2-40B4-BE49-F238E27FC236}">
                <a16:creationId xmlns:a16="http://schemas.microsoft.com/office/drawing/2014/main" id="{ECD48C20-F94E-594C-BD57-675C74C285F4}"/>
              </a:ext>
            </a:extLst>
          </p:cNvPr>
          <p:cNvSpPr txBox="1"/>
          <p:nvPr/>
        </p:nvSpPr>
        <p:spPr>
          <a:xfrm>
            <a:off x="7713893" y="3988970"/>
            <a:ext cx="292608" cy="369332"/>
          </a:xfrm>
          <a:prstGeom prst="rect">
            <a:avLst/>
          </a:prstGeom>
          <a:noFill/>
        </p:spPr>
        <p:txBody>
          <a:bodyPr wrap="square" rtlCol="0">
            <a:spAutoFit/>
          </a:bodyPr>
          <a:lstStyle/>
          <a:p>
            <a:r>
              <a:rPr lang="en-US" dirty="0"/>
              <a:t>1</a:t>
            </a:r>
          </a:p>
        </p:txBody>
      </p:sp>
      <p:sp>
        <p:nvSpPr>
          <p:cNvPr id="36" name="TextBox 35">
            <a:extLst>
              <a:ext uri="{FF2B5EF4-FFF2-40B4-BE49-F238E27FC236}">
                <a16:creationId xmlns:a16="http://schemas.microsoft.com/office/drawing/2014/main" id="{63E5A355-930C-F74F-BF3E-568204DE5A5F}"/>
              </a:ext>
            </a:extLst>
          </p:cNvPr>
          <p:cNvSpPr txBox="1"/>
          <p:nvPr/>
        </p:nvSpPr>
        <p:spPr>
          <a:xfrm>
            <a:off x="7860197" y="4590500"/>
            <a:ext cx="292608" cy="369332"/>
          </a:xfrm>
          <a:prstGeom prst="rect">
            <a:avLst/>
          </a:prstGeom>
          <a:noFill/>
        </p:spPr>
        <p:txBody>
          <a:bodyPr wrap="square" rtlCol="0">
            <a:spAutoFit/>
          </a:bodyPr>
          <a:lstStyle/>
          <a:p>
            <a:r>
              <a:rPr lang="en-US" dirty="0"/>
              <a:t>2</a:t>
            </a:r>
          </a:p>
        </p:txBody>
      </p:sp>
      <p:sp>
        <p:nvSpPr>
          <p:cNvPr id="37" name="TextBox 36">
            <a:extLst>
              <a:ext uri="{FF2B5EF4-FFF2-40B4-BE49-F238E27FC236}">
                <a16:creationId xmlns:a16="http://schemas.microsoft.com/office/drawing/2014/main" id="{C251A792-816C-9040-8EDB-5EFCFA454A3E}"/>
              </a:ext>
            </a:extLst>
          </p:cNvPr>
          <p:cNvSpPr txBox="1"/>
          <p:nvPr/>
        </p:nvSpPr>
        <p:spPr>
          <a:xfrm>
            <a:off x="7860197" y="4976788"/>
            <a:ext cx="124968" cy="369332"/>
          </a:xfrm>
          <a:prstGeom prst="rect">
            <a:avLst/>
          </a:prstGeom>
          <a:noFill/>
        </p:spPr>
        <p:txBody>
          <a:bodyPr wrap="square" rtlCol="0">
            <a:spAutoFit/>
          </a:bodyPr>
          <a:lstStyle/>
          <a:p>
            <a:r>
              <a:rPr lang="en-US" dirty="0"/>
              <a:t>3</a:t>
            </a:r>
          </a:p>
        </p:txBody>
      </p:sp>
      <p:sp>
        <p:nvSpPr>
          <p:cNvPr id="38" name="TextBox 37">
            <a:extLst>
              <a:ext uri="{FF2B5EF4-FFF2-40B4-BE49-F238E27FC236}">
                <a16:creationId xmlns:a16="http://schemas.microsoft.com/office/drawing/2014/main" id="{64557B62-0870-534F-B3EB-EA99A29F3237}"/>
              </a:ext>
            </a:extLst>
          </p:cNvPr>
          <p:cNvSpPr txBox="1"/>
          <p:nvPr/>
        </p:nvSpPr>
        <p:spPr>
          <a:xfrm>
            <a:off x="7421285" y="5522092"/>
            <a:ext cx="292608" cy="369332"/>
          </a:xfrm>
          <a:prstGeom prst="rect">
            <a:avLst/>
          </a:prstGeom>
          <a:noFill/>
        </p:spPr>
        <p:txBody>
          <a:bodyPr wrap="square" rtlCol="0">
            <a:spAutoFit/>
          </a:bodyPr>
          <a:lstStyle/>
          <a:p>
            <a:r>
              <a:rPr lang="en-US" dirty="0"/>
              <a:t>4</a:t>
            </a:r>
          </a:p>
        </p:txBody>
      </p:sp>
      <p:sp>
        <p:nvSpPr>
          <p:cNvPr id="39" name="TextBox 38">
            <a:extLst>
              <a:ext uri="{FF2B5EF4-FFF2-40B4-BE49-F238E27FC236}">
                <a16:creationId xmlns:a16="http://schemas.microsoft.com/office/drawing/2014/main" id="{38B1205C-BA59-3B49-85C1-7D2932DB9771}"/>
              </a:ext>
            </a:extLst>
          </p:cNvPr>
          <p:cNvSpPr txBox="1"/>
          <p:nvPr/>
        </p:nvSpPr>
        <p:spPr>
          <a:xfrm>
            <a:off x="8277773" y="5681850"/>
            <a:ext cx="2854143" cy="369332"/>
          </a:xfrm>
          <a:prstGeom prst="rect">
            <a:avLst/>
          </a:prstGeom>
          <a:noFill/>
        </p:spPr>
        <p:txBody>
          <a:bodyPr wrap="square" rtlCol="0">
            <a:spAutoFit/>
          </a:bodyPr>
          <a:lstStyle/>
          <a:p>
            <a:pPr algn="ctr"/>
            <a:r>
              <a:rPr lang="en-US" dirty="0"/>
              <a:t>TORSION 1 2 3 4 180.</a:t>
            </a:r>
          </a:p>
        </p:txBody>
      </p:sp>
    </p:spTree>
    <p:extLst>
      <p:ext uri="{BB962C8B-B14F-4D97-AF65-F5344CB8AC3E}">
        <p14:creationId xmlns:p14="http://schemas.microsoft.com/office/powerpoint/2010/main" val="868641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A804C-3680-AB46-81D1-A7D549F94BC1}"/>
              </a:ext>
            </a:extLst>
          </p:cNvPr>
          <p:cNvSpPr>
            <a:spLocks noGrp="1"/>
          </p:cNvSpPr>
          <p:nvPr>
            <p:ph type="title"/>
          </p:nvPr>
        </p:nvSpPr>
        <p:spPr/>
        <p:txBody>
          <a:bodyPr/>
          <a:lstStyle/>
          <a:p>
            <a:r>
              <a:rPr lang="en-US" dirty="0">
                <a:solidFill>
                  <a:srgbClr val="8C1515"/>
                </a:solidFill>
              </a:rPr>
              <a:t>Goal of Today:</a:t>
            </a:r>
            <a:endParaRPr lang="en-US" dirty="0"/>
          </a:p>
        </p:txBody>
      </p:sp>
      <p:sp>
        <p:nvSpPr>
          <p:cNvPr id="3" name="Content Placeholder 2">
            <a:extLst>
              <a:ext uri="{FF2B5EF4-FFF2-40B4-BE49-F238E27FC236}">
                <a16:creationId xmlns:a16="http://schemas.microsoft.com/office/drawing/2014/main" id="{B6872D44-4BF8-D743-A632-58EBDF5B19B7}"/>
              </a:ext>
            </a:extLst>
          </p:cNvPr>
          <p:cNvSpPr>
            <a:spLocks noGrp="1"/>
          </p:cNvSpPr>
          <p:nvPr>
            <p:ph idx="1"/>
          </p:nvPr>
        </p:nvSpPr>
        <p:spPr>
          <a:xfrm>
            <a:off x="389007" y="1828643"/>
            <a:ext cx="7439979" cy="4049658"/>
          </a:xfrm>
        </p:spPr>
        <p:txBody>
          <a:bodyPr>
            <a:normAutofit/>
          </a:bodyPr>
          <a:lstStyle/>
          <a:p>
            <a:r>
              <a:rPr lang="en-US" dirty="0"/>
              <a:t>We will be using molecular mechanics (AMBER) and the single-ended growing-string method to investigate the rate limiting helix inversion of molecular motors</a:t>
            </a:r>
          </a:p>
          <a:p>
            <a:pPr marL="0" indent="0">
              <a:buNone/>
            </a:pPr>
            <a:endParaRPr lang="en-US" dirty="0"/>
          </a:p>
          <a:p>
            <a:pPr lvl="1"/>
            <a:r>
              <a:rPr lang="en-US" dirty="0">
                <a:solidFill>
                  <a:prstClr val="black"/>
                </a:solidFill>
              </a:rPr>
              <a:t>Which modifications of </a:t>
            </a:r>
            <a:r>
              <a:rPr lang="en-US" dirty="0" err="1">
                <a:solidFill>
                  <a:prstClr val="black"/>
                </a:solidFill>
              </a:rPr>
              <a:t>Feringa</a:t>
            </a:r>
            <a:r>
              <a:rPr lang="en-US" dirty="0">
                <a:solidFill>
                  <a:prstClr val="black"/>
                </a:solidFill>
              </a:rPr>
              <a:t> motors is the fastest and why?</a:t>
            </a:r>
          </a:p>
          <a:p>
            <a:pPr lvl="1"/>
            <a:r>
              <a:rPr lang="en-US" dirty="0">
                <a:solidFill>
                  <a:prstClr val="black"/>
                </a:solidFill>
              </a:rPr>
              <a:t>How do the computations compare to literature?</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7FC5EA9C-6824-934C-8E52-901A7948CD10}"/>
              </a:ext>
            </a:extLst>
          </p:cNvPr>
          <p:cNvPicPr>
            <a:picLocks noChangeAspect="1"/>
          </p:cNvPicPr>
          <p:nvPr/>
        </p:nvPicPr>
        <p:blipFill>
          <a:blip r:embed="rId3"/>
          <a:stretch>
            <a:fillRect/>
          </a:stretch>
        </p:blipFill>
        <p:spPr>
          <a:xfrm>
            <a:off x="8116585" y="1182018"/>
            <a:ext cx="3607085" cy="4834238"/>
          </a:xfrm>
          <a:prstGeom prst="rect">
            <a:avLst/>
          </a:prstGeom>
        </p:spPr>
      </p:pic>
      <p:sp>
        <p:nvSpPr>
          <p:cNvPr id="6" name="Rectangle 5">
            <a:extLst>
              <a:ext uri="{FF2B5EF4-FFF2-40B4-BE49-F238E27FC236}">
                <a16:creationId xmlns:a16="http://schemas.microsoft.com/office/drawing/2014/main" id="{EA89213E-B7F4-1F4E-87EF-EB777C1163A7}"/>
              </a:ext>
            </a:extLst>
          </p:cNvPr>
          <p:cNvSpPr/>
          <p:nvPr/>
        </p:nvSpPr>
        <p:spPr>
          <a:xfrm>
            <a:off x="512378" y="6016256"/>
            <a:ext cx="7193239" cy="646331"/>
          </a:xfrm>
          <a:prstGeom prst="rect">
            <a:avLst/>
          </a:prstGeom>
        </p:spPr>
        <p:txBody>
          <a:bodyPr wrap="square">
            <a:spAutoFit/>
          </a:bodyPr>
          <a:lstStyle/>
          <a:p>
            <a:r>
              <a:rPr lang="en-US" b="1" kern="0" dirty="0">
                <a:solidFill>
                  <a:srgbClr val="345A8A"/>
                </a:solidFill>
                <a:latin typeface="Calibri" panose="020F0502020204030204" pitchFamily="34" charset="0"/>
                <a:ea typeface="MS Gothic" panose="020B0609070205080204" pitchFamily="49" charset="-128"/>
                <a:cs typeface="Times New Roman" pitchFamily="2" charset="0"/>
              </a:rPr>
              <a:t>Fine Tuning of the Rotary Motion by Structural Modification in Light-Driven Unidirectional Molecular Motors. JACS, 128, 2006, </a:t>
            </a:r>
            <a:r>
              <a:rPr lang="en-US" b="1" kern="0" dirty="0" err="1">
                <a:solidFill>
                  <a:srgbClr val="345A8A"/>
                </a:solidFill>
                <a:latin typeface="Calibri" panose="020F0502020204030204" pitchFamily="34" charset="0"/>
                <a:ea typeface="MS Gothic" panose="020B0609070205080204" pitchFamily="49" charset="-128"/>
                <a:cs typeface="Times New Roman" pitchFamily="2" charset="0"/>
              </a:rPr>
              <a:t>Feringa</a:t>
            </a:r>
            <a:r>
              <a:rPr lang="en-US" b="1" kern="0" dirty="0">
                <a:solidFill>
                  <a:srgbClr val="345A8A"/>
                </a:solidFill>
                <a:latin typeface="Calibri" panose="020F0502020204030204" pitchFamily="34" charset="0"/>
                <a:ea typeface="MS Gothic" panose="020B0609070205080204" pitchFamily="49" charset="-128"/>
                <a:cs typeface="Times New Roman" pitchFamily="2" charset="0"/>
              </a:rPr>
              <a:t> et. al</a:t>
            </a:r>
          </a:p>
        </p:txBody>
      </p:sp>
    </p:spTree>
    <p:extLst>
      <p:ext uri="{BB962C8B-B14F-4D97-AF65-F5344CB8AC3E}">
        <p14:creationId xmlns:p14="http://schemas.microsoft.com/office/powerpoint/2010/main" val="233673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F8C8-DD41-CA40-8630-89E75A76E322}"/>
              </a:ext>
            </a:extLst>
          </p:cNvPr>
          <p:cNvSpPr>
            <a:spLocks noGrp="1"/>
          </p:cNvSpPr>
          <p:nvPr>
            <p:ph type="title"/>
          </p:nvPr>
        </p:nvSpPr>
        <p:spPr>
          <a:xfrm>
            <a:off x="838200" y="365125"/>
            <a:ext cx="6121400" cy="1325563"/>
          </a:xfrm>
        </p:spPr>
        <p:txBody>
          <a:bodyPr/>
          <a:lstStyle/>
          <a:p>
            <a:r>
              <a:rPr lang="en-US" dirty="0">
                <a:solidFill>
                  <a:srgbClr val="8C1515"/>
                </a:solidFill>
              </a:rPr>
              <a:t>Molecular Motors: Nobel Prize 2016</a:t>
            </a:r>
            <a:endParaRPr lang="en-US" dirty="0"/>
          </a:p>
        </p:txBody>
      </p:sp>
      <p:pic>
        <p:nvPicPr>
          <p:cNvPr id="4" name="Picture 3">
            <a:extLst>
              <a:ext uri="{FF2B5EF4-FFF2-40B4-BE49-F238E27FC236}">
                <a16:creationId xmlns:a16="http://schemas.microsoft.com/office/drawing/2014/main" id="{436F57F6-82DA-B74D-A12B-2D69E78D1160}"/>
              </a:ext>
            </a:extLst>
          </p:cNvPr>
          <p:cNvPicPr>
            <a:picLocks noChangeAspect="1"/>
          </p:cNvPicPr>
          <p:nvPr/>
        </p:nvPicPr>
        <p:blipFill>
          <a:blip r:embed="rId2"/>
          <a:stretch>
            <a:fillRect/>
          </a:stretch>
        </p:blipFill>
        <p:spPr>
          <a:xfrm>
            <a:off x="7406632" y="369439"/>
            <a:ext cx="3761921" cy="6272428"/>
          </a:xfrm>
          <a:prstGeom prst="rect">
            <a:avLst/>
          </a:prstGeom>
        </p:spPr>
      </p:pic>
      <p:sp>
        <p:nvSpPr>
          <p:cNvPr id="6" name="Rectangle 5">
            <a:extLst>
              <a:ext uri="{FF2B5EF4-FFF2-40B4-BE49-F238E27FC236}">
                <a16:creationId xmlns:a16="http://schemas.microsoft.com/office/drawing/2014/main" id="{6F9625A0-6B97-B246-91C1-00D02551787B}"/>
              </a:ext>
            </a:extLst>
          </p:cNvPr>
          <p:cNvSpPr/>
          <p:nvPr/>
        </p:nvSpPr>
        <p:spPr>
          <a:xfrm>
            <a:off x="696140" y="5521536"/>
            <a:ext cx="6096000" cy="646331"/>
          </a:xfrm>
          <a:prstGeom prst="rect">
            <a:avLst/>
          </a:prstGeom>
        </p:spPr>
        <p:txBody>
          <a:bodyPr>
            <a:spAutoFit/>
          </a:bodyPr>
          <a:lstStyle/>
          <a:p>
            <a:r>
              <a:rPr lang="en-US" dirty="0">
                <a:hlinkClick r:id="rId3"/>
              </a:rPr>
              <a:t>https://cen.acs.org/articles/95/i23/Molecular-motor-turns-rotor.html</a:t>
            </a:r>
            <a:endParaRPr lang="en-US" dirty="0"/>
          </a:p>
        </p:txBody>
      </p:sp>
      <p:pic>
        <p:nvPicPr>
          <p:cNvPr id="8" name="Picture 7">
            <a:extLst>
              <a:ext uri="{FF2B5EF4-FFF2-40B4-BE49-F238E27FC236}">
                <a16:creationId xmlns:a16="http://schemas.microsoft.com/office/drawing/2014/main" id="{92FA9E61-85B8-3046-8CEB-AC1897E44D2A}"/>
              </a:ext>
            </a:extLst>
          </p:cNvPr>
          <p:cNvPicPr>
            <a:picLocks noChangeAspect="1"/>
          </p:cNvPicPr>
          <p:nvPr/>
        </p:nvPicPr>
        <p:blipFill>
          <a:blip r:embed="rId4"/>
          <a:stretch>
            <a:fillRect/>
          </a:stretch>
        </p:blipFill>
        <p:spPr>
          <a:xfrm>
            <a:off x="696140" y="2070170"/>
            <a:ext cx="4366777" cy="3275083"/>
          </a:xfrm>
          <a:prstGeom prst="rect">
            <a:avLst/>
          </a:prstGeom>
        </p:spPr>
      </p:pic>
      <p:pic>
        <p:nvPicPr>
          <p:cNvPr id="5" name="Picture 4">
            <a:extLst>
              <a:ext uri="{FF2B5EF4-FFF2-40B4-BE49-F238E27FC236}">
                <a16:creationId xmlns:a16="http://schemas.microsoft.com/office/drawing/2014/main" id="{0B8159A8-E8A6-324E-ACA5-3C9C09F4B9FF}"/>
              </a:ext>
            </a:extLst>
          </p:cNvPr>
          <p:cNvPicPr>
            <a:picLocks noChangeAspect="1"/>
          </p:cNvPicPr>
          <p:nvPr/>
        </p:nvPicPr>
        <p:blipFill>
          <a:blip r:embed="rId5"/>
          <a:stretch>
            <a:fillRect/>
          </a:stretch>
        </p:blipFill>
        <p:spPr>
          <a:xfrm>
            <a:off x="7251842" y="123718"/>
            <a:ext cx="4572000" cy="3733800"/>
          </a:xfrm>
          <a:prstGeom prst="rect">
            <a:avLst/>
          </a:prstGeom>
        </p:spPr>
      </p:pic>
    </p:spTree>
    <p:extLst>
      <p:ext uri="{BB962C8B-B14F-4D97-AF65-F5344CB8AC3E}">
        <p14:creationId xmlns:p14="http://schemas.microsoft.com/office/powerpoint/2010/main" val="56297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C53D-B109-5740-A330-D314CF020566}"/>
              </a:ext>
            </a:extLst>
          </p:cNvPr>
          <p:cNvSpPr>
            <a:spLocks noGrp="1"/>
          </p:cNvSpPr>
          <p:nvPr>
            <p:ph type="title"/>
          </p:nvPr>
        </p:nvSpPr>
        <p:spPr/>
        <p:txBody>
          <a:bodyPr/>
          <a:lstStyle/>
          <a:p>
            <a:r>
              <a:rPr lang="en-US" dirty="0">
                <a:solidFill>
                  <a:srgbClr val="8C1515"/>
                </a:solidFill>
              </a:rPr>
              <a:t>Details for Bonus Question:</a:t>
            </a:r>
            <a:br>
              <a:rPr lang="en-US" dirty="0">
                <a:solidFill>
                  <a:srgbClr val="8C1515"/>
                </a:solidFill>
              </a:rPr>
            </a:br>
            <a:r>
              <a:rPr lang="en-US" dirty="0">
                <a:solidFill>
                  <a:srgbClr val="8C1515"/>
                </a:solidFill>
              </a:rPr>
              <a:t>Molecular Mechanics: </a:t>
            </a:r>
            <a:endParaRPr lang="en-US" dirty="0"/>
          </a:p>
        </p:txBody>
      </p:sp>
      <p:pic>
        <p:nvPicPr>
          <p:cNvPr id="4" name="Picture 3">
            <a:extLst>
              <a:ext uri="{FF2B5EF4-FFF2-40B4-BE49-F238E27FC236}">
                <a16:creationId xmlns:a16="http://schemas.microsoft.com/office/drawing/2014/main" id="{FB0853AF-7726-F249-A82B-D4580F3931D3}"/>
              </a:ext>
            </a:extLst>
          </p:cNvPr>
          <p:cNvPicPr>
            <a:picLocks noChangeAspect="1"/>
          </p:cNvPicPr>
          <p:nvPr/>
        </p:nvPicPr>
        <p:blipFill>
          <a:blip r:embed="rId3"/>
          <a:stretch>
            <a:fillRect/>
          </a:stretch>
        </p:blipFill>
        <p:spPr>
          <a:xfrm>
            <a:off x="2437727" y="1975836"/>
            <a:ext cx="6705600" cy="1803400"/>
          </a:xfrm>
          <a:prstGeom prst="rect">
            <a:avLst/>
          </a:prstGeom>
        </p:spPr>
      </p:pic>
      <p:sp>
        <p:nvSpPr>
          <p:cNvPr id="5" name="Rectangle 4">
            <a:extLst>
              <a:ext uri="{FF2B5EF4-FFF2-40B4-BE49-F238E27FC236}">
                <a16:creationId xmlns:a16="http://schemas.microsoft.com/office/drawing/2014/main" id="{67EC82DD-3332-E64F-A691-FCE718772007}"/>
              </a:ext>
            </a:extLst>
          </p:cNvPr>
          <p:cNvSpPr/>
          <p:nvPr/>
        </p:nvSpPr>
        <p:spPr>
          <a:xfrm>
            <a:off x="155772" y="6330983"/>
            <a:ext cx="5351401" cy="369332"/>
          </a:xfrm>
          <a:prstGeom prst="rect">
            <a:avLst/>
          </a:prstGeom>
        </p:spPr>
        <p:txBody>
          <a:bodyPr wrap="none">
            <a:spAutoFit/>
          </a:bodyPr>
          <a:lstStyle/>
          <a:p>
            <a:r>
              <a:rPr lang="en-US" dirty="0">
                <a:hlinkClick r:id="rId4"/>
              </a:rPr>
              <a:t>http://ambermd.org/antechamber/gaff.html#summary</a:t>
            </a:r>
            <a:endParaRPr lang="en-US" dirty="0"/>
          </a:p>
        </p:txBody>
      </p:sp>
      <p:sp>
        <p:nvSpPr>
          <p:cNvPr id="6" name="Content Placeholder 5">
            <a:extLst>
              <a:ext uri="{FF2B5EF4-FFF2-40B4-BE49-F238E27FC236}">
                <a16:creationId xmlns:a16="http://schemas.microsoft.com/office/drawing/2014/main" id="{5A0A3CE0-A3B0-8B42-8FD2-E8AC224E6E2A}"/>
              </a:ext>
            </a:extLst>
          </p:cNvPr>
          <p:cNvSpPr>
            <a:spLocks noGrp="1"/>
          </p:cNvSpPr>
          <p:nvPr>
            <p:ph idx="1"/>
          </p:nvPr>
        </p:nvSpPr>
        <p:spPr>
          <a:xfrm>
            <a:off x="2537776" y="4123192"/>
            <a:ext cx="3558224" cy="1786384"/>
          </a:xfrm>
        </p:spPr>
        <p:txBody>
          <a:bodyPr>
            <a:normAutofit fontScale="92500" lnSpcReduction="10000"/>
          </a:bodyPr>
          <a:lstStyle/>
          <a:p>
            <a:pPr marL="0" indent="0">
              <a:buNone/>
            </a:pPr>
            <a:r>
              <a:rPr lang="en-US" dirty="0"/>
              <a:t>Equilibrium terms</a:t>
            </a:r>
          </a:p>
          <a:p>
            <a:pPr lvl="1"/>
            <a:r>
              <a:rPr lang="en-US" dirty="0" err="1"/>
              <a:t>r</a:t>
            </a:r>
            <a:r>
              <a:rPr lang="en-US" baseline="-25000" dirty="0" err="1"/>
              <a:t>eq</a:t>
            </a:r>
            <a:r>
              <a:rPr lang="en-US" baseline="-25000" dirty="0"/>
              <a:t> </a:t>
            </a:r>
            <a:r>
              <a:rPr lang="en-US" dirty="0"/>
              <a:t>: bonds</a:t>
            </a:r>
          </a:p>
          <a:p>
            <a:pPr lvl="1"/>
            <a:r>
              <a:rPr lang="el-GR" dirty="0"/>
              <a:t>θ</a:t>
            </a:r>
            <a:r>
              <a:rPr lang="en-US" baseline="-25000" dirty="0" err="1"/>
              <a:t>eq</a:t>
            </a:r>
            <a:r>
              <a:rPr lang="en-US" dirty="0"/>
              <a:t> : angles</a:t>
            </a:r>
          </a:p>
          <a:p>
            <a:pPr lvl="1"/>
            <a:r>
              <a:rPr lang="en-US" dirty="0"/>
              <a:t>n : dihedral multiplicity</a:t>
            </a:r>
          </a:p>
          <a:p>
            <a:pPr lvl="1"/>
            <a:r>
              <a:rPr lang="el-GR" dirty="0"/>
              <a:t>γ</a:t>
            </a:r>
            <a:r>
              <a:rPr lang="en-US" dirty="0"/>
              <a:t> : dihedral phase</a:t>
            </a:r>
          </a:p>
          <a:p>
            <a:pPr lvl="1"/>
            <a:endParaRPr lang="en-US" dirty="0"/>
          </a:p>
        </p:txBody>
      </p:sp>
      <p:sp>
        <p:nvSpPr>
          <p:cNvPr id="11" name="Content Placeholder 5">
            <a:extLst>
              <a:ext uri="{FF2B5EF4-FFF2-40B4-BE49-F238E27FC236}">
                <a16:creationId xmlns:a16="http://schemas.microsoft.com/office/drawing/2014/main" id="{5A2B1E77-93B0-F74B-9649-D08D3F0DF0D1}"/>
              </a:ext>
            </a:extLst>
          </p:cNvPr>
          <p:cNvSpPr txBox="1">
            <a:spLocks/>
          </p:cNvSpPr>
          <p:nvPr/>
        </p:nvSpPr>
        <p:spPr>
          <a:xfrm>
            <a:off x="6705953" y="4234132"/>
            <a:ext cx="3272554" cy="156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Force Constants</a:t>
            </a:r>
          </a:p>
          <a:p>
            <a:pPr lvl="1"/>
            <a:r>
              <a:rPr lang="en-US" dirty="0"/>
              <a:t>Kr </a:t>
            </a:r>
            <a:r>
              <a:rPr lang="en-US" baseline="-25000" dirty="0"/>
              <a:t> </a:t>
            </a:r>
            <a:r>
              <a:rPr lang="en-US" dirty="0"/>
              <a:t>: bonds</a:t>
            </a:r>
          </a:p>
          <a:p>
            <a:pPr lvl="1"/>
            <a:r>
              <a:rPr lang="en-US" dirty="0"/>
              <a:t>K</a:t>
            </a:r>
            <a:r>
              <a:rPr lang="el-GR" baseline="-25000" dirty="0"/>
              <a:t>θ</a:t>
            </a:r>
            <a:r>
              <a:rPr lang="en-US" dirty="0"/>
              <a:t> : angles</a:t>
            </a:r>
          </a:p>
          <a:p>
            <a:pPr lvl="1"/>
            <a:r>
              <a:rPr lang="en-US" dirty="0" err="1"/>
              <a:t>V</a:t>
            </a:r>
            <a:r>
              <a:rPr lang="en-US" baseline="-25000" dirty="0" err="1"/>
              <a:t>n</a:t>
            </a:r>
            <a:r>
              <a:rPr lang="en-US" dirty="0"/>
              <a:t> : dihedral</a:t>
            </a:r>
          </a:p>
          <a:p>
            <a:pPr marL="457200" lvl="1" indent="0">
              <a:buNone/>
            </a:pPr>
            <a:endParaRPr lang="en-US" dirty="0"/>
          </a:p>
        </p:txBody>
      </p:sp>
    </p:spTree>
    <p:extLst>
      <p:ext uri="{BB962C8B-B14F-4D97-AF65-F5344CB8AC3E}">
        <p14:creationId xmlns:p14="http://schemas.microsoft.com/office/powerpoint/2010/main" val="64305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484CB5-DB49-4B9D-81D5-2BF37012E26D}"/>
              </a:ext>
            </a:extLst>
          </p:cNvPr>
          <p:cNvSpPr>
            <a:spLocks noGrp="1"/>
          </p:cNvSpPr>
          <p:nvPr>
            <p:ph type="ctrTitle"/>
          </p:nvPr>
        </p:nvSpPr>
        <p:spPr>
          <a:xfrm>
            <a:off x="1135117" y="398114"/>
            <a:ext cx="10668000" cy="864092"/>
          </a:xfrm>
        </p:spPr>
        <p:txBody>
          <a:bodyPr/>
          <a:lstStyle/>
          <a:p>
            <a:r>
              <a:rPr lang="en-US" dirty="0">
                <a:solidFill>
                  <a:srgbClr val="8C1515"/>
                </a:solidFill>
              </a:rPr>
              <a:t>Review of Classical Physics</a:t>
            </a:r>
            <a:endParaRPr lang="en-US" dirty="0">
              <a:solidFill>
                <a:srgbClr val="C00000"/>
              </a:solidFill>
            </a:endParaRPr>
          </a:p>
        </p:txBody>
      </p:sp>
      <p:sp>
        <p:nvSpPr>
          <p:cNvPr id="21" name="Subtitle 8">
            <a:extLst>
              <a:ext uri="{FF2B5EF4-FFF2-40B4-BE49-F238E27FC236}">
                <a16:creationId xmlns:a16="http://schemas.microsoft.com/office/drawing/2014/main" id="{B389B70C-433C-4A64-B473-9ED74299956C}"/>
              </a:ext>
            </a:extLst>
          </p:cNvPr>
          <p:cNvSpPr txBox="1">
            <a:spLocks/>
          </p:cNvSpPr>
          <p:nvPr/>
        </p:nvSpPr>
        <p:spPr>
          <a:xfrm>
            <a:off x="764486" y="1617456"/>
            <a:ext cx="4196576" cy="92027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Molecules behave very similarly to masses on a spring. </a:t>
            </a:r>
          </a:p>
          <a:p>
            <a:endParaRPr lang="en-US" dirty="0"/>
          </a:p>
          <a:p>
            <a:endParaRPr lang="en-US" dirty="0"/>
          </a:p>
        </p:txBody>
      </p:sp>
      <p:pic>
        <p:nvPicPr>
          <p:cNvPr id="25" name="Picture 24" descr="A close up of a logo&#10;&#10;Description automatically generated">
            <a:extLst>
              <a:ext uri="{FF2B5EF4-FFF2-40B4-BE49-F238E27FC236}">
                <a16:creationId xmlns:a16="http://schemas.microsoft.com/office/drawing/2014/main" id="{0D896C00-3EDC-4F35-BDC5-2BB00C7E3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488" y="1649941"/>
            <a:ext cx="6286500" cy="1495425"/>
          </a:xfrm>
          <a:prstGeom prst="rect">
            <a:avLst/>
          </a:prstGeom>
        </p:spPr>
      </p:pic>
      <p:pic>
        <p:nvPicPr>
          <p:cNvPr id="26" name="Picture 25">
            <a:extLst>
              <a:ext uri="{FF2B5EF4-FFF2-40B4-BE49-F238E27FC236}">
                <a16:creationId xmlns:a16="http://schemas.microsoft.com/office/drawing/2014/main" id="{003646B0-50DD-44AF-8BA0-2633F24FD695}"/>
              </a:ext>
            </a:extLst>
          </p:cNvPr>
          <p:cNvPicPr>
            <a:picLocks noChangeAspect="1"/>
          </p:cNvPicPr>
          <p:nvPr/>
        </p:nvPicPr>
        <p:blipFill>
          <a:blip r:embed="rId4"/>
          <a:stretch>
            <a:fillRect/>
          </a:stretch>
        </p:blipFill>
        <p:spPr>
          <a:xfrm>
            <a:off x="5302488" y="1644350"/>
            <a:ext cx="6285521" cy="1499746"/>
          </a:xfrm>
          <a:prstGeom prst="rect">
            <a:avLst/>
          </a:prstGeom>
        </p:spPr>
      </p:pic>
      <p:sp>
        <p:nvSpPr>
          <p:cNvPr id="2" name="Slide Number Placeholder 1">
            <a:extLst>
              <a:ext uri="{FF2B5EF4-FFF2-40B4-BE49-F238E27FC236}">
                <a16:creationId xmlns:a16="http://schemas.microsoft.com/office/drawing/2014/main" id="{41B36FCD-759D-42D6-9D04-BF62D451382D}"/>
              </a:ext>
            </a:extLst>
          </p:cNvPr>
          <p:cNvSpPr>
            <a:spLocks noGrp="1"/>
          </p:cNvSpPr>
          <p:nvPr>
            <p:ph type="sldNum" sz="quarter" idx="12"/>
          </p:nvPr>
        </p:nvSpPr>
        <p:spPr/>
        <p:txBody>
          <a:bodyPr/>
          <a:lstStyle/>
          <a:p>
            <a:fld id="{B72E91CA-9B22-2844-8E94-2A762C5288E7}" type="slidenum">
              <a:rPr lang="en-US" smtClean="0"/>
              <a:pPr/>
              <a:t>2</a:t>
            </a:fld>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6ABE2D6-9467-4B44-9B08-75E5B6924FBF}"/>
                  </a:ext>
                </a:extLst>
              </p:cNvPr>
              <p:cNvSpPr txBox="1"/>
              <p:nvPr/>
            </p:nvSpPr>
            <p:spPr>
              <a:xfrm>
                <a:off x="1135117" y="3144096"/>
                <a:ext cx="2222446" cy="2501069"/>
              </a:xfrm>
              <a:prstGeom prst="rect">
                <a:avLst/>
              </a:prstGeom>
              <a:noFill/>
            </p:spPr>
            <p:txBody>
              <a:bodyPr wrap="square" rtlCol="0">
                <a:spAutoFit/>
              </a:bodyPr>
              <a:lstStyle/>
              <a:p>
                <a:r>
                  <a:rPr lang="en-US" dirty="0"/>
                  <a:t>Newton’s Equations </a:t>
                </a:r>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 </m:t>
                      </m:r>
                      <m:r>
                        <a:rPr lang="en-US" i="1" dirty="0" smtClean="0">
                          <a:latin typeface="Cambria Math" panose="02040503050406030204" pitchFamily="18" charset="0"/>
                        </a:rPr>
                        <m:t>𝑚</m:t>
                      </m:r>
                      <m:r>
                        <a:rPr lang="en-US" b="1" i="1" dirty="0" smtClean="0">
                          <a:latin typeface="Cambria Math" panose="02040503050406030204" pitchFamily="18" charset="0"/>
                        </a:rPr>
                        <m:t>𝒂</m:t>
                      </m:r>
                      <m:r>
                        <a:rPr lang="en-US" i="1" dirty="0" smtClean="0">
                          <a:latin typeface="Cambria Math" panose="02040503050406030204" pitchFamily="18" charset="0"/>
                        </a:rPr>
                        <m:t> =</m:t>
                      </m:r>
                      <m:r>
                        <a:rPr lang="en-US" b="0" i="1" dirty="0" smtClean="0">
                          <a:latin typeface="Cambria Math" panose="02040503050406030204" pitchFamily="18" charset="0"/>
                        </a:rPr>
                        <m:t>−</m:t>
                      </m:r>
                      <m:r>
                        <a:rPr lang="en-US" b="0" i="1" dirty="0" smtClean="0">
                          <a:latin typeface="Cambria Math" panose="02040503050406030204" pitchFamily="18" charset="0"/>
                        </a:rPr>
                        <m:t>𝑚</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𝑑𝑈</m:t>
                          </m:r>
                        </m:num>
                        <m:den>
                          <m:r>
                            <a:rPr lang="en-US" b="0" i="1" dirty="0" smtClean="0">
                              <a:latin typeface="Cambria Math" panose="02040503050406030204" pitchFamily="18" charset="0"/>
                            </a:rPr>
                            <m:t>𝑑</m:t>
                          </m:r>
                          <m:r>
                            <a:rPr lang="en-US" b="1" i="1" dirty="0" smtClean="0">
                              <a:latin typeface="Cambria Math" panose="02040503050406030204" pitchFamily="18" charset="0"/>
                            </a:rPr>
                            <m:t>𝑹</m:t>
                          </m:r>
                        </m:den>
                      </m:f>
                    </m:oMath>
                  </m:oMathPara>
                </a14:m>
                <a:endParaRPr lang="en-US" b="0" dirty="0"/>
              </a:p>
              <a:p>
                <a:endParaRPr lang="en-US" dirty="0"/>
              </a:p>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1" i="1" smtClean="0">
                              <a:latin typeface="Cambria Math" panose="02040503050406030204" pitchFamily="18" charset="0"/>
                            </a:rPr>
                            <m:t>𝒗</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rPr>
                        <m:t>𝒂</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b="0" dirty="0"/>
              </a:p>
              <a:p>
                <a:endParaRPr lang="en-US" dirty="0"/>
              </a:p>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1" i="1" smtClean="0">
                              <a:latin typeface="Cambria Math" panose="02040503050406030204" pitchFamily="18" charset="0"/>
                            </a:rPr>
                            <m:t>𝑹</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p:sp>
            <p:nvSpPr>
              <p:cNvPr id="10" name="TextBox 9">
                <a:extLst>
                  <a:ext uri="{FF2B5EF4-FFF2-40B4-BE49-F238E27FC236}">
                    <a16:creationId xmlns:a16="http://schemas.microsoft.com/office/drawing/2014/main" id="{C6ABE2D6-9467-4B44-9B08-75E5B6924FBF}"/>
                  </a:ext>
                </a:extLst>
              </p:cNvPr>
              <p:cNvSpPr txBox="1">
                <a:spLocks noRot="1" noChangeAspect="1" noMove="1" noResize="1" noEditPoints="1" noAdjustHandles="1" noChangeArrowheads="1" noChangeShapeType="1" noTextEdit="1"/>
              </p:cNvSpPr>
              <p:nvPr/>
            </p:nvSpPr>
            <p:spPr>
              <a:xfrm>
                <a:off x="1135117" y="3144096"/>
                <a:ext cx="2222446" cy="2501069"/>
              </a:xfrm>
              <a:prstGeom prst="rect">
                <a:avLst/>
              </a:prstGeom>
              <a:blipFill>
                <a:blip r:embed="rId5"/>
                <a:stretch>
                  <a:fillRect l="-2273" t="-1010" b="-50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810A565-8149-3349-B696-E4A2AD912EAB}"/>
              </a:ext>
            </a:extLst>
          </p:cNvPr>
          <p:cNvSpPr txBox="1"/>
          <p:nvPr/>
        </p:nvSpPr>
        <p:spPr>
          <a:xfrm>
            <a:off x="4467305" y="3890839"/>
            <a:ext cx="5849471" cy="1754326"/>
          </a:xfrm>
          <a:prstGeom prst="rect">
            <a:avLst/>
          </a:prstGeom>
          <a:noFill/>
        </p:spPr>
        <p:txBody>
          <a:bodyPr wrap="square" rtlCol="0">
            <a:spAutoFit/>
          </a:bodyPr>
          <a:lstStyle/>
          <a:p>
            <a:r>
              <a:rPr lang="en-US" dirty="0"/>
              <a:t>Several numerical procedures to integrate:</a:t>
            </a:r>
          </a:p>
          <a:p>
            <a:endParaRPr lang="en-US" dirty="0"/>
          </a:p>
          <a:p>
            <a:r>
              <a:rPr lang="en-US" dirty="0"/>
              <a:t>Velocity </a:t>
            </a:r>
            <a:r>
              <a:rPr lang="en-US" dirty="0" err="1"/>
              <a:t>Verlet</a:t>
            </a:r>
            <a:r>
              <a:rPr lang="en-US" dirty="0"/>
              <a:t>, </a:t>
            </a:r>
            <a:r>
              <a:rPr lang="en-US" dirty="0" err="1"/>
              <a:t>Rungge</a:t>
            </a:r>
            <a:r>
              <a:rPr lang="en-US" dirty="0"/>
              <a:t> </a:t>
            </a:r>
            <a:r>
              <a:rPr lang="en-US" dirty="0" err="1"/>
              <a:t>Kutta</a:t>
            </a:r>
            <a:r>
              <a:rPr lang="en-US" dirty="0"/>
              <a:t>, Midpoint Formula</a:t>
            </a:r>
          </a:p>
          <a:p>
            <a:endParaRPr lang="en-US" dirty="0"/>
          </a:p>
          <a:p>
            <a:r>
              <a:rPr lang="en-US" dirty="0"/>
              <a:t>Can also add things like </a:t>
            </a:r>
            <a:r>
              <a:rPr lang="en-US" dirty="0" err="1"/>
              <a:t>barostats</a:t>
            </a:r>
            <a:r>
              <a:rPr lang="en-US" dirty="0"/>
              <a:t> and thermostats to control the pressure and temperature of the ensemble</a:t>
            </a:r>
          </a:p>
        </p:txBody>
      </p:sp>
    </p:spTree>
    <p:extLst>
      <p:ext uri="{BB962C8B-B14F-4D97-AF65-F5344CB8AC3E}">
        <p14:creationId xmlns:p14="http://schemas.microsoft.com/office/powerpoint/2010/main" val="157735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495C77-2C2E-1A4E-A0F1-79E8A64FFB12}"/>
              </a:ext>
            </a:extLst>
          </p:cNvPr>
          <p:cNvPicPr>
            <a:picLocks noChangeAspect="1"/>
          </p:cNvPicPr>
          <p:nvPr/>
        </p:nvPicPr>
        <p:blipFill>
          <a:blip r:embed="rId2"/>
          <a:stretch>
            <a:fillRect/>
          </a:stretch>
        </p:blipFill>
        <p:spPr>
          <a:xfrm>
            <a:off x="838200" y="1626498"/>
            <a:ext cx="6406049" cy="5167492"/>
          </a:xfrm>
          <a:prstGeom prst="rect">
            <a:avLst/>
          </a:prstGeom>
        </p:spPr>
      </p:pic>
      <p:sp>
        <p:nvSpPr>
          <p:cNvPr id="6" name="Rectangle 5">
            <a:extLst>
              <a:ext uri="{FF2B5EF4-FFF2-40B4-BE49-F238E27FC236}">
                <a16:creationId xmlns:a16="http://schemas.microsoft.com/office/drawing/2014/main" id="{4E29E424-1993-7C44-9AC2-BD04ED9422A1}"/>
              </a:ext>
            </a:extLst>
          </p:cNvPr>
          <p:cNvSpPr/>
          <p:nvPr/>
        </p:nvSpPr>
        <p:spPr>
          <a:xfrm>
            <a:off x="7069742" y="4377227"/>
            <a:ext cx="4493777" cy="2031325"/>
          </a:xfrm>
          <a:prstGeom prst="rect">
            <a:avLst/>
          </a:prstGeom>
        </p:spPr>
        <p:txBody>
          <a:bodyPr wrap="square">
            <a:spAutoFit/>
          </a:bodyPr>
          <a:lstStyle/>
          <a:p>
            <a:r>
              <a:rPr lang="en-US" b="0" i="0" dirty="0">
                <a:solidFill>
                  <a:srgbClr val="000000"/>
                </a:solidFill>
                <a:effectLst/>
                <a:latin typeface="Palatino" pitchFamily="2" charset="77"/>
              </a:rPr>
              <a:t>Values of force constant are often evaluated from experimental data such as infrared stretching frequencies or from quantum mechanical calculations. Values of bond length can be inferred from high resolution crystal structures or microwave spectroscopy data.</a:t>
            </a:r>
            <a:endParaRPr lang="en-US" dirty="0"/>
          </a:p>
        </p:txBody>
      </p:sp>
      <p:pic>
        <p:nvPicPr>
          <p:cNvPr id="8" name="Picture 7">
            <a:extLst>
              <a:ext uri="{FF2B5EF4-FFF2-40B4-BE49-F238E27FC236}">
                <a16:creationId xmlns:a16="http://schemas.microsoft.com/office/drawing/2014/main" id="{0EA25288-C2AC-F94E-A6A0-10D85BFEE8F8}"/>
              </a:ext>
            </a:extLst>
          </p:cNvPr>
          <p:cNvPicPr>
            <a:picLocks noChangeAspect="1"/>
          </p:cNvPicPr>
          <p:nvPr/>
        </p:nvPicPr>
        <p:blipFill>
          <a:blip r:embed="rId3"/>
          <a:stretch>
            <a:fillRect/>
          </a:stretch>
        </p:blipFill>
        <p:spPr>
          <a:xfrm>
            <a:off x="7536664" y="1626498"/>
            <a:ext cx="2757711" cy="2750729"/>
          </a:xfrm>
          <a:prstGeom prst="rect">
            <a:avLst/>
          </a:prstGeom>
        </p:spPr>
      </p:pic>
      <p:sp>
        <p:nvSpPr>
          <p:cNvPr id="9" name="Title 1">
            <a:extLst>
              <a:ext uri="{FF2B5EF4-FFF2-40B4-BE49-F238E27FC236}">
                <a16:creationId xmlns:a16="http://schemas.microsoft.com/office/drawing/2014/main" id="{F509E46E-298B-4C4F-8D47-2A1237180247}"/>
              </a:ext>
            </a:extLst>
          </p:cNvPr>
          <p:cNvSpPr>
            <a:spLocks noGrp="1"/>
          </p:cNvSpPr>
          <p:nvPr>
            <p:ph type="title"/>
          </p:nvPr>
        </p:nvSpPr>
        <p:spPr>
          <a:xfrm>
            <a:off x="838200" y="365125"/>
            <a:ext cx="10515600" cy="1325563"/>
          </a:xfrm>
        </p:spPr>
        <p:txBody>
          <a:bodyPr/>
          <a:lstStyle/>
          <a:p>
            <a:pPr algn="ctr"/>
            <a:r>
              <a:rPr lang="en-US" dirty="0">
                <a:solidFill>
                  <a:srgbClr val="8C1515"/>
                </a:solidFill>
              </a:rPr>
              <a:t>Bonded Terms</a:t>
            </a:r>
            <a:endParaRPr lang="en-US" dirty="0"/>
          </a:p>
        </p:txBody>
      </p:sp>
    </p:spTree>
    <p:extLst>
      <p:ext uri="{BB962C8B-B14F-4D97-AF65-F5344CB8AC3E}">
        <p14:creationId xmlns:p14="http://schemas.microsoft.com/office/powerpoint/2010/main" val="967647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78136B-91AE-F241-96CD-5CAA0B3EF021}"/>
              </a:ext>
            </a:extLst>
          </p:cNvPr>
          <p:cNvPicPr>
            <a:picLocks noChangeAspect="1"/>
          </p:cNvPicPr>
          <p:nvPr/>
        </p:nvPicPr>
        <p:blipFill>
          <a:blip r:embed="rId2"/>
          <a:stretch>
            <a:fillRect/>
          </a:stretch>
        </p:blipFill>
        <p:spPr>
          <a:xfrm>
            <a:off x="509798" y="1981202"/>
            <a:ext cx="6132875" cy="4615099"/>
          </a:xfrm>
          <a:prstGeom prst="rect">
            <a:avLst/>
          </a:prstGeom>
        </p:spPr>
      </p:pic>
      <p:pic>
        <p:nvPicPr>
          <p:cNvPr id="6" name="Picture 5">
            <a:extLst>
              <a:ext uri="{FF2B5EF4-FFF2-40B4-BE49-F238E27FC236}">
                <a16:creationId xmlns:a16="http://schemas.microsoft.com/office/drawing/2014/main" id="{A1F329A6-FF8A-1548-A8FB-843C8A32B7EA}"/>
              </a:ext>
            </a:extLst>
          </p:cNvPr>
          <p:cNvPicPr>
            <a:picLocks noChangeAspect="1"/>
          </p:cNvPicPr>
          <p:nvPr/>
        </p:nvPicPr>
        <p:blipFill>
          <a:blip r:embed="rId3"/>
          <a:stretch>
            <a:fillRect/>
          </a:stretch>
        </p:blipFill>
        <p:spPr>
          <a:xfrm>
            <a:off x="7217563" y="1569855"/>
            <a:ext cx="3471370" cy="2898594"/>
          </a:xfrm>
          <a:prstGeom prst="rect">
            <a:avLst/>
          </a:prstGeom>
        </p:spPr>
      </p:pic>
      <p:sp>
        <p:nvSpPr>
          <p:cNvPr id="8" name="Rectangle 7">
            <a:extLst>
              <a:ext uri="{FF2B5EF4-FFF2-40B4-BE49-F238E27FC236}">
                <a16:creationId xmlns:a16="http://schemas.microsoft.com/office/drawing/2014/main" id="{F382B4EC-CC94-A74E-87AA-90CB48D5C906}"/>
              </a:ext>
            </a:extLst>
          </p:cNvPr>
          <p:cNvSpPr/>
          <p:nvPr/>
        </p:nvSpPr>
        <p:spPr>
          <a:xfrm>
            <a:off x="6384616" y="4612461"/>
            <a:ext cx="4879207" cy="1754326"/>
          </a:xfrm>
          <a:prstGeom prst="rect">
            <a:avLst/>
          </a:prstGeom>
        </p:spPr>
        <p:txBody>
          <a:bodyPr wrap="square">
            <a:spAutoFit/>
          </a:bodyPr>
          <a:lstStyle/>
          <a:p>
            <a:r>
              <a:rPr lang="en-US" b="0" i="0" dirty="0">
                <a:solidFill>
                  <a:srgbClr val="000000"/>
                </a:solidFill>
                <a:effectLst/>
                <a:latin typeface="Palatino" pitchFamily="2" charset="77"/>
              </a:rPr>
              <a:t>The parameters for the these terms, </a:t>
            </a:r>
            <a:r>
              <a:rPr lang="en-US" b="0" i="1" dirty="0" err="1">
                <a:solidFill>
                  <a:srgbClr val="000000"/>
                </a:solidFill>
                <a:effectLst/>
                <a:latin typeface="Palatino" pitchFamily="2" charset="77"/>
              </a:rPr>
              <a:t>Kb</a:t>
            </a:r>
            <a:r>
              <a:rPr lang="en-US" b="0" i="1" dirty="0">
                <a:solidFill>
                  <a:srgbClr val="000000"/>
                </a:solidFill>
                <a:effectLst/>
                <a:latin typeface="Palatino" pitchFamily="2" charset="77"/>
              </a:rPr>
              <a:t>, </a:t>
            </a:r>
            <a:r>
              <a:rPr lang="en-US" b="0" i="1" dirty="0" err="1">
                <a:solidFill>
                  <a:srgbClr val="000000"/>
                </a:solidFill>
                <a:effectLst/>
                <a:latin typeface="Palatino" pitchFamily="2" charset="77"/>
              </a:rPr>
              <a:t>Kq</a:t>
            </a:r>
            <a:r>
              <a:rPr lang="en-US" b="0" i="1" dirty="0">
                <a:solidFill>
                  <a:srgbClr val="000000"/>
                </a:solidFill>
                <a:effectLst/>
                <a:latin typeface="Palatino" pitchFamily="2" charset="77"/>
              </a:rPr>
              <a:t>, </a:t>
            </a:r>
            <a:r>
              <a:rPr lang="en-US" b="0" i="1" dirty="0" err="1">
                <a:solidFill>
                  <a:srgbClr val="000000"/>
                </a:solidFill>
                <a:effectLst/>
                <a:latin typeface="Palatino" pitchFamily="2" charset="77"/>
              </a:rPr>
              <a:t>Kf</a:t>
            </a:r>
            <a:r>
              <a:rPr lang="en-US" b="0" i="0" dirty="0">
                <a:solidFill>
                  <a:srgbClr val="000000"/>
                </a:solidFill>
                <a:effectLst/>
                <a:latin typeface="Palatino" pitchFamily="2" charset="77"/>
              </a:rPr>
              <a:t>, are obtained from studies of small model compounds and comparisons to the geometry and vibrational spectra in the gas phase (IR and Raman spectroscopy), supplemented with ab initio quantum calculations.</a:t>
            </a:r>
            <a:endParaRPr lang="en-US" dirty="0"/>
          </a:p>
        </p:txBody>
      </p:sp>
      <p:sp>
        <p:nvSpPr>
          <p:cNvPr id="9" name="Title 1">
            <a:extLst>
              <a:ext uri="{FF2B5EF4-FFF2-40B4-BE49-F238E27FC236}">
                <a16:creationId xmlns:a16="http://schemas.microsoft.com/office/drawing/2014/main" id="{A1717783-8BD3-BB4F-A870-7ECDBFAE88CC}"/>
              </a:ext>
            </a:extLst>
          </p:cNvPr>
          <p:cNvSpPr>
            <a:spLocks noGrp="1"/>
          </p:cNvSpPr>
          <p:nvPr>
            <p:ph type="title"/>
          </p:nvPr>
        </p:nvSpPr>
        <p:spPr>
          <a:xfrm>
            <a:off x="838200" y="365125"/>
            <a:ext cx="10515600" cy="1325563"/>
          </a:xfrm>
        </p:spPr>
        <p:txBody>
          <a:bodyPr/>
          <a:lstStyle/>
          <a:p>
            <a:pPr algn="ctr"/>
            <a:r>
              <a:rPr lang="en-US" dirty="0">
                <a:solidFill>
                  <a:srgbClr val="8C1515"/>
                </a:solidFill>
              </a:rPr>
              <a:t>Bonded Terms</a:t>
            </a:r>
            <a:endParaRPr lang="en-US" dirty="0"/>
          </a:p>
        </p:txBody>
      </p:sp>
    </p:spTree>
    <p:extLst>
      <p:ext uri="{BB962C8B-B14F-4D97-AF65-F5344CB8AC3E}">
        <p14:creationId xmlns:p14="http://schemas.microsoft.com/office/powerpoint/2010/main" val="257551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91CE-31C7-F041-95EB-A7C2DB582F9D}"/>
              </a:ext>
            </a:extLst>
          </p:cNvPr>
          <p:cNvSpPr>
            <a:spLocks noGrp="1"/>
          </p:cNvSpPr>
          <p:nvPr>
            <p:ph type="title"/>
          </p:nvPr>
        </p:nvSpPr>
        <p:spPr/>
        <p:txBody>
          <a:bodyPr/>
          <a:lstStyle/>
          <a:p>
            <a:pPr algn="ctr"/>
            <a:r>
              <a:rPr lang="en-US" dirty="0">
                <a:solidFill>
                  <a:srgbClr val="8C1515"/>
                </a:solidFill>
              </a:rPr>
              <a:t>Non-Bonded Terms</a:t>
            </a:r>
            <a:endParaRPr lang="en-US" dirty="0"/>
          </a:p>
        </p:txBody>
      </p:sp>
      <p:pic>
        <p:nvPicPr>
          <p:cNvPr id="5122" name="Picture 2" descr="Formula_06">
            <a:extLst>
              <a:ext uri="{FF2B5EF4-FFF2-40B4-BE49-F238E27FC236}">
                <a16:creationId xmlns:a16="http://schemas.microsoft.com/office/drawing/2014/main" id="{8AA40B4C-A003-2046-BDC8-C6148CD06A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7746" y="2015872"/>
            <a:ext cx="48895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04A48C9-3B3E-6840-934D-E8E2A768515B}"/>
              </a:ext>
            </a:extLst>
          </p:cNvPr>
          <p:cNvPicPr>
            <a:picLocks noChangeAspect="1"/>
          </p:cNvPicPr>
          <p:nvPr/>
        </p:nvPicPr>
        <p:blipFill>
          <a:blip r:embed="rId3"/>
          <a:stretch>
            <a:fillRect/>
          </a:stretch>
        </p:blipFill>
        <p:spPr>
          <a:xfrm>
            <a:off x="7603140" y="2201031"/>
            <a:ext cx="3529027" cy="3529027"/>
          </a:xfrm>
          <a:prstGeom prst="rect">
            <a:avLst/>
          </a:prstGeom>
        </p:spPr>
      </p:pic>
      <p:pic>
        <p:nvPicPr>
          <p:cNvPr id="5" name="Picture 4">
            <a:extLst>
              <a:ext uri="{FF2B5EF4-FFF2-40B4-BE49-F238E27FC236}">
                <a16:creationId xmlns:a16="http://schemas.microsoft.com/office/drawing/2014/main" id="{98A28E20-0ED8-2F46-A634-ED677BC0CC40}"/>
              </a:ext>
            </a:extLst>
          </p:cNvPr>
          <p:cNvPicPr>
            <a:picLocks noChangeAspect="1"/>
          </p:cNvPicPr>
          <p:nvPr/>
        </p:nvPicPr>
        <p:blipFill>
          <a:blip r:embed="rId4"/>
          <a:stretch>
            <a:fillRect/>
          </a:stretch>
        </p:blipFill>
        <p:spPr>
          <a:xfrm>
            <a:off x="1488035" y="2725458"/>
            <a:ext cx="4470400" cy="1155700"/>
          </a:xfrm>
          <a:prstGeom prst="rect">
            <a:avLst/>
          </a:prstGeom>
        </p:spPr>
      </p:pic>
      <p:sp>
        <p:nvSpPr>
          <p:cNvPr id="6" name="Rectangle 5">
            <a:extLst>
              <a:ext uri="{FF2B5EF4-FFF2-40B4-BE49-F238E27FC236}">
                <a16:creationId xmlns:a16="http://schemas.microsoft.com/office/drawing/2014/main" id="{01AADAB8-3953-CE46-A43F-E97B28911354}"/>
              </a:ext>
            </a:extLst>
          </p:cNvPr>
          <p:cNvSpPr/>
          <p:nvPr/>
        </p:nvSpPr>
        <p:spPr>
          <a:xfrm>
            <a:off x="1137323" y="3983486"/>
            <a:ext cx="6096000" cy="1754326"/>
          </a:xfrm>
          <a:prstGeom prst="rect">
            <a:avLst/>
          </a:prstGeom>
        </p:spPr>
        <p:txBody>
          <a:bodyPr>
            <a:spAutoFit/>
          </a:bodyPr>
          <a:lstStyle/>
          <a:p>
            <a:r>
              <a:rPr lang="en-US" b="0" i="0" dirty="0">
                <a:solidFill>
                  <a:srgbClr val="000000"/>
                </a:solidFill>
                <a:effectLst/>
                <a:latin typeface="Palatino" pitchFamily="2" charset="77"/>
              </a:rPr>
              <a:t>The van der Waals interaction is most often modelled using the Lennard-Jones 6-12 potential which expresses the interaction energy using the atom-type dependent constants </a:t>
            </a:r>
            <a:r>
              <a:rPr lang="en-US" b="0" i="1" dirty="0">
                <a:solidFill>
                  <a:srgbClr val="000000"/>
                </a:solidFill>
                <a:effectLst/>
                <a:latin typeface="Palatino" pitchFamily="2" charset="77"/>
              </a:rPr>
              <a:t>A</a:t>
            </a:r>
            <a:r>
              <a:rPr lang="en-US" b="0" i="0" dirty="0">
                <a:solidFill>
                  <a:srgbClr val="000000"/>
                </a:solidFill>
                <a:effectLst/>
                <a:latin typeface="Palatino" pitchFamily="2" charset="77"/>
              </a:rPr>
              <a:t> and </a:t>
            </a:r>
            <a:r>
              <a:rPr lang="en-US" b="0" i="1" dirty="0">
                <a:solidFill>
                  <a:srgbClr val="000000"/>
                </a:solidFill>
                <a:effectLst/>
                <a:latin typeface="Palatino" pitchFamily="2" charset="77"/>
              </a:rPr>
              <a:t>C.</a:t>
            </a:r>
            <a:r>
              <a:rPr lang="en-US" b="0" i="0" dirty="0">
                <a:solidFill>
                  <a:srgbClr val="000000"/>
                </a:solidFill>
                <a:effectLst/>
                <a:latin typeface="Palatino" pitchFamily="2" charset="77"/>
              </a:rPr>
              <a:t> Values of </a:t>
            </a:r>
            <a:r>
              <a:rPr lang="en-US" b="0" i="1" dirty="0">
                <a:solidFill>
                  <a:srgbClr val="000000"/>
                </a:solidFill>
                <a:effectLst/>
                <a:latin typeface="Palatino" pitchFamily="2" charset="77"/>
              </a:rPr>
              <a:t>A</a:t>
            </a:r>
            <a:r>
              <a:rPr lang="en-US" b="0" i="0" dirty="0">
                <a:solidFill>
                  <a:srgbClr val="000000"/>
                </a:solidFill>
                <a:effectLst/>
                <a:latin typeface="Palatino" pitchFamily="2" charset="77"/>
              </a:rPr>
              <a:t> and </a:t>
            </a:r>
            <a:r>
              <a:rPr lang="en-US" b="0" i="1" dirty="0">
                <a:solidFill>
                  <a:srgbClr val="000000"/>
                </a:solidFill>
                <a:effectLst/>
                <a:latin typeface="Palatino" pitchFamily="2" charset="77"/>
              </a:rPr>
              <a:t>C</a:t>
            </a:r>
            <a:r>
              <a:rPr lang="en-US" b="0" i="0" dirty="0">
                <a:solidFill>
                  <a:srgbClr val="000000"/>
                </a:solidFill>
                <a:effectLst/>
                <a:latin typeface="Palatino" pitchFamily="2" charset="77"/>
              </a:rPr>
              <a:t> may be determined by a variety of methods, like non-bonding distances in crystals and gas-phase scattering measurements</a:t>
            </a:r>
            <a:endParaRPr lang="en-US" dirty="0"/>
          </a:p>
        </p:txBody>
      </p:sp>
    </p:spTree>
    <p:extLst>
      <p:ext uri="{BB962C8B-B14F-4D97-AF65-F5344CB8AC3E}">
        <p14:creationId xmlns:p14="http://schemas.microsoft.com/office/powerpoint/2010/main" val="1219046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6C0B6-141C-6240-8DD4-F21FC8AE9F05}"/>
              </a:ext>
            </a:extLst>
          </p:cNvPr>
          <p:cNvSpPr>
            <a:spLocks noGrp="1"/>
          </p:cNvSpPr>
          <p:nvPr>
            <p:ph type="title"/>
          </p:nvPr>
        </p:nvSpPr>
        <p:spPr/>
        <p:txBody>
          <a:bodyPr/>
          <a:lstStyle/>
          <a:p>
            <a:pPr algn="ctr"/>
            <a:r>
              <a:rPr lang="en-US" dirty="0">
                <a:solidFill>
                  <a:srgbClr val="8C1515"/>
                </a:solidFill>
              </a:rPr>
              <a:t>Non-Bonded Terms</a:t>
            </a:r>
            <a:endParaRPr lang="en-US" dirty="0"/>
          </a:p>
        </p:txBody>
      </p:sp>
      <p:pic>
        <p:nvPicPr>
          <p:cNvPr id="8" name="Picture 7">
            <a:extLst>
              <a:ext uri="{FF2B5EF4-FFF2-40B4-BE49-F238E27FC236}">
                <a16:creationId xmlns:a16="http://schemas.microsoft.com/office/drawing/2014/main" id="{D29B89A9-4EB9-4A43-9ADA-1F4C7007CBEE}"/>
              </a:ext>
            </a:extLst>
          </p:cNvPr>
          <p:cNvPicPr>
            <a:picLocks noChangeAspect="1"/>
          </p:cNvPicPr>
          <p:nvPr/>
        </p:nvPicPr>
        <p:blipFill>
          <a:blip r:embed="rId2"/>
          <a:stretch>
            <a:fillRect/>
          </a:stretch>
        </p:blipFill>
        <p:spPr>
          <a:xfrm>
            <a:off x="5707582" y="1795791"/>
            <a:ext cx="6484418" cy="4478821"/>
          </a:xfrm>
          <a:prstGeom prst="rect">
            <a:avLst/>
          </a:prstGeom>
        </p:spPr>
      </p:pic>
      <p:pic>
        <p:nvPicPr>
          <p:cNvPr id="6146" name="Picture 2" descr="Formula_08">
            <a:extLst>
              <a:ext uri="{FF2B5EF4-FFF2-40B4-BE49-F238E27FC236}">
                <a16:creationId xmlns:a16="http://schemas.microsoft.com/office/drawing/2014/main" id="{14F7074F-7FC8-5447-864F-E24EBFE15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989" y="2850598"/>
            <a:ext cx="3302000" cy="10795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3D4DB63-B5A6-3E43-B082-709A87770A02}"/>
              </a:ext>
            </a:extLst>
          </p:cNvPr>
          <p:cNvSpPr/>
          <p:nvPr/>
        </p:nvSpPr>
        <p:spPr>
          <a:xfrm>
            <a:off x="662151" y="4289774"/>
            <a:ext cx="4908332" cy="1477328"/>
          </a:xfrm>
          <a:prstGeom prst="rect">
            <a:avLst/>
          </a:prstGeom>
        </p:spPr>
        <p:txBody>
          <a:bodyPr wrap="square">
            <a:spAutoFit/>
          </a:bodyPr>
          <a:lstStyle/>
          <a:p>
            <a:r>
              <a:rPr lang="en-US" b="0" i="0" dirty="0">
                <a:solidFill>
                  <a:srgbClr val="000000"/>
                </a:solidFill>
                <a:effectLst/>
                <a:latin typeface="Palatino" pitchFamily="2" charset="77"/>
              </a:rPr>
              <a:t>The electrostatic interaction between a pair of atoms is represented by Coulomb potential; </a:t>
            </a:r>
            <a:r>
              <a:rPr lang="en-US" b="0" i="1" dirty="0">
                <a:solidFill>
                  <a:srgbClr val="000000"/>
                </a:solidFill>
                <a:effectLst/>
                <a:latin typeface="Palatino" pitchFamily="2" charset="77"/>
              </a:rPr>
              <a:t>D</a:t>
            </a:r>
            <a:r>
              <a:rPr lang="en-US" b="0" i="0" dirty="0">
                <a:solidFill>
                  <a:srgbClr val="000000"/>
                </a:solidFill>
                <a:effectLst/>
                <a:latin typeface="Palatino" pitchFamily="2" charset="77"/>
              </a:rPr>
              <a:t> is the effective dielectric function for the medium and </a:t>
            </a:r>
            <a:r>
              <a:rPr lang="en-US" b="0" i="1" dirty="0">
                <a:solidFill>
                  <a:srgbClr val="000000"/>
                </a:solidFill>
                <a:effectLst/>
                <a:latin typeface="Palatino" pitchFamily="2" charset="77"/>
              </a:rPr>
              <a:t>r</a:t>
            </a:r>
            <a:r>
              <a:rPr lang="en-US" b="0" i="0" dirty="0">
                <a:solidFill>
                  <a:srgbClr val="000000"/>
                </a:solidFill>
                <a:effectLst/>
                <a:latin typeface="Palatino" pitchFamily="2" charset="77"/>
              </a:rPr>
              <a:t> is the distance between two atoms having charges </a:t>
            </a:r>
            <a:r>
              <a:rPr lang="en-US" b="0" i="1" dirty="0">
                <a:solidFill>
                  <a:srgbClr val="000000"/>
                </a:solidFill>
                <a:effectLst/>
                <a:latin typeface="Palatino" pitchFamily="2" charset="77"/>
              </a:rPr>
              <a:t>qi</a:t>
            </a:r>
            <a:r>
              <a:rPr lang="en-US" b="0" i="0" dirty="0">
                <a:solidFill>
                  <a:srgbClr val="000000"/>
                </a:solidFill>
                <a:effectLst/>
                <a:latin typeface="Palatino" pitchFamily="2" charset="77"/>
              </a:rPr>
              <a:t> and </a:t>
            </a:r>
            <a:r>
              <a:rPr lang="en-US" b="0" i="1" dirty="0" err="1">
                <a:solidFill>
                  <a:srgbClr val="000000"/>
                </a:solidFill>
                <a:effectLst/>
                <a:latin typeface="Palatino" pitchFamily="2" charset="77"/>
              </a:rPr>
              <a:t>qk</a:t>
            </a:r>
            <a:r>
              <a:rPr lang="en-US" b="0" i="0" dirty="0">
                <a:solidFill>
                  <a:srgbClr val="000000"/>
                </a:solidFill>
                <a:effectLst/>
                <a:latin typeface="Palatino" pitchFamily="2" charset="77"/>
              </a:rPr>
              <a:t>.</a:t>
            </a:r>
            <a:endParaRPr lang="en-US" dirty="0"/>
          </a:p>
        </p:txBody>
      </p:sp>
    </p:spTree>
    <p:extLst>
      <p:ext uri="{BB962C8B-B14F-4D97-AF65-F5344CB8AC3E}">
        <p14:creationId xmlns:p14="http://schemas.microsoft.com/office/powerpoint/2010/main" val="21089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DFBA-ED70-7049-B04F-5CFCE4C1E1FC}"/>
              </a:ext>
            </a:extLst>
          </p:cNvPr>
          <p:cNvSpPr>
            <a:spLocks noGrp="1"/>
          </p:cNvSpPr>
          <p:nvPr>
            <p:ph type="ctrTitle"/>
          </p:nvPr>
        </p:nvSpPr>
        <p:spPr>
          <a:xfrm>
            <a:off x="757237" y="355108"/>
            <a:ext cx="11115675" cy="864092"/>
          </a:xfrm>
        </p:spPr>
        <p:txBody>
          <a:bodyPr>
            <a:normAutofit fontScale="90000"/>
          </a:bodyPr>
          <a:lstStyle/>
          <a:p>
            <a:r>
              <a:rPr lang="en-US" dirty="0">
                <a:solidFill>
                  <a:srgbClr val="8C1515"/>
                </a:solidFill>
              </a:rPr>
              <a:t>Key Approximations in Computational Chemistry</a:t>
            </a:r>
            <a:endParaRPr lang="en-US" dirty="0"/>
          </a:p>
        </p:txBody>
      </p:sp>
      <mc:AlternateContent xmlns:mc="http://schemas.openxmlformats.org/markup-compatibility/2006">
        <mc:Choice xmlns:a14="http://schemas.microsoft.com/office/drawing/2010/main" Requires="a14">
          <p:sp>
            <p:nvSpPr>
              <p:cNvPr id="4" name="Subtitle 8">
                <a:extLst>
                  <a:ext uri="{FF2B5EF4-FFF2-40B4-BE49-F238E27FC236}">
                    <a16:creationId xmlns:a16="http://schemas.microsoft.com/office/drawing/2014/main" id="{3BDD1B61-2339-884A-913D-47A3DCAE7DC1}"/>
                  </a:ext>
                </a:extLst>
              </p:cNvPr>
              <p:cNvSpPr txBox="1">
                <a:spLocks/>
              </p:cNvSpPr>
              <p:nvPr/>
            </p:nvSpPr>
            <p:spPr>
              <a:xfrm>
                <a:off x="473057" y="1345316"/>
                <a:ext cx="5497963" cy="149542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𝐻</m:t>
                          </m:r>
                        </m:e>
                      </m:acc>
                      <m:r>
                        <m:rPr>
                          <m:sty m:val="p"/>
                        </m:rPr>
                        <a:rPr lang="en-US">
                          <a:latin typeface="Cambria Math" panose="02040503050406030204" pitchFamily="18" charset="0"/>
                        </a:rPr>
                        <m:t>Ψ</m:t>
                      </m:r>
                      <m:r>
                        <a:rPr lang="en-US" i="1">
                          <a:latin typeface="Cambria Math" panose="02040503050406030204" pitchFamily="18" charset="0"/>
                        </a:rPr>
                        <m:t>=</m:t>
                      </m:r>
                      <m:r>
                        <a:rPr lang="en-US" i="1">
                          <a:latin typeface="Cambria Math" panose="02040503050406030204" pitchFamily="18" charset="0"/>
                        </a:rPr>
                        <m:t>𝐸</m:t>
                      </m:r>
                      <m:r>
                        <m:rPr>
                          <m:sty m:val="p"/>
                        </m:rPr>
                        <a:rPr lang="en-US">
                          <a:latin typeface="Cambria Math" panose="02040503050406030204" pitchFamily="18" charset="0"/>
                        </a:rPr>
                        <m:t>Ψ</m:t>
                      </m:r>
                    </m:oMath>
                  </m:oMathPara>
                </a14:m>
                <a:endParaRPr lang="en-US" dirty="0"/>
              </a:p>
              <a:p>
                <a:pPr algn="ctr"/>
                <a:endParaRPr lang="en-US" dirty="0"/>
              </a:p>
              <a:p>
                <a:pPr algn="ctr"/>
                <a:r>
                  <a:rPr lang="en-US" dirty="0"/>
                  <a:t>1) </a:t>
                </a:r>
                <a:r>
                  <a:rPr lang="en-US" dirty="0">
                    <a:solidFill>
                      <a:srgbClr val="C00000"/>
                    </a:solidFill>
                  </a:rPr>
                  <a:t>the B.O. Approximation </a:t>
                </a:r>
              </a:p>
              <a:p>
                <a:pPr algn="ctr"/>
                <a14:m>
                  <m:oMathPara xmlns:m="http://schemas.openxmlformats.org/officeDocument/2006/math">
                    <m:oMathParaPr>
                      <m:jc m:val="centerGroup"/>
                    </m:oMathParaPr>
                    <m:oMath xmlns:m="http://schemas.openxmlformats.org/officeDocument/2006/math">
                      <m:r>
                        <m:rPr>
                          <m:sty m:val="p"/>
                        </m:rPr>
                        <a:rPr lang="en-US" smtClean="0">
                          <a:latin typeface="Cambria Math" panose="02040503050406030204" pitchFamily="18" charset="0"/>
                        </a:rPr>
                        <m:t>Ψ</m:t>
                      </m:r>
                      <m:r>
                        <a:rPr lang="en-US" i="1" smtClean="0">
                          <a:latin typeface="Cambria Math" panose="02040503050406030204" pitchFamily="18" charset="0"/>
                        </a:rPr>
                        <m:t>=</m:t>
                      </m:r>
                      <m:r>
                        <a:rPr lang="en-US" i="1" smtClean="0">
                          <a:latin typeface="Cambria Math" panose="02040503050406030204" pitchFamily="18" charset="0"/>
                        </a:rPr>
                        <m:t>𝜒</m:t>
                      </m:r>
                      <m:d>
                        <m:dPr>
                          <m:ctrlPr>
                            <a:rPr lang="en-US" i="1" smtClean="0">
                              <a:latin typeface="Cambria Math" panose="02040503050406030204" pitchFamily="18" charset="0"/>
                            </a:rPr>
                          </m:ctrlPr>
                        </m:dPr>
                        <m:e>
                          <m:r>
                            <a:rPr lang="en-US" b="1" i="1" smtClean="0">
                              <a:latin typeface="Cambria Math" panose="02040503050406030204" pitchFamily="18" charset="0"/>
                            </a:rPr>
                            <m:t>𝒓</m:t>
                          </m:r>
                          <m:r>
                            <a:rPr lang="en-US" i="1" smtClean="0">
                              <a:latin typeface="Cambria Math" panose="02040503050406030204" pitchFamily="18" charset="0"/>
                            </a:rPr>
                            <m:t>;</m:t>
                          </m:r>
                          <m:r>
                            <a:rPr lang="en-US" b="1" i="1" smtClean="0">
                              <a:latin typeface="Cambria Math" panose="02040503050406030204" pitchFamily="18" charset="0"/>
                            </a:rPr>
                            <m:t>𝑹</m:t>
                          </m:r>
                        </m:e>
                      </m:d>
                      <m:r>
                        <a:rPr lang="en-US" i="1" smtClean="0">
                          <a:latin typeface="Cambria Math" panose="02040503050406030204" pitchFamily="18" charset="0"/>
                        </a:rPr>
                        <m:t>𝜙</m:t>
                      </m:r>
                      <m:r>
                        <a:rPr lang="en-US" i="1" smtClean="0">
                          <a:latin typeface="Cambria Math" panose="02040503050406030204" pitchFamily="18" charset="0"/>
                        </a:rPr>
                        <m:t>(</m:t>
                      </m:r>
                      <m:r>
                        <a:rPr lang="en-US" b="1" i="1" smtClean="0">
                          <a:latin typeface="Cambria Math" panose="02040503050406030204" pitchFamily="18" charset="0"/>
                        </a:rPr>
                        <m:t>𝑹</m:t>
                      </m:r>
                      <m:r>
                        <a:rPr lang="en-US" i="1" smtClean="0">
                          <a:latin typeface="Cambria Math" panose="02040503050406030204" pitchFamily="18" charset="0"/>
                        </a:rPr>
                        <m:t>)</m:t>
                      </m:r>
                    </m:oMath>
                  </m:oMathPara>
                </a14:m>
                <a:endParaRPr lang="en-US" dirty="0"/>
              </a:p>
            </p:txBody>
          </p:sp>
        </mc:Choice>
        <mc:Fallback>
          <p:sp>
            <p:nvSpPr>
              <p:cNvPr id="4" name="Subtitle 8">
                <a:extLst>
                  <a:ext uri="{FF2B5EF4-FFF2-40B4-BE49-F238E27FC236}">
                    <a16:creationId xmlns:a16="http://schemas.microsoft.com/office/drawing/2014/main" id="{3BDD1B61-2339-884A-913D-47A3DCAE7DC1}"/>
                  </a:ext>
                </a:extLst>
              </p:cNvPr>
              <p:cNvSpPr txBox="1">
                <a:spLocks noRot="1" noChangeAspect="1" noMove="1" noResize="1" noEditPoints="1" noAdjustHandles="1" noChangeArrowheads="1" noChangeShapeType="1" noTextEdit="1"/>
              </p:cNvSpPr>
              <p:nvPr/>
            </p:nvSpPr>
            <p:spPr>
              <a:xfrm>
                <a:off x="473057" y="1345316"/>
                <a:ext cx="5497963" cy="1495425"/>
              </a:xfrm>
              <a:prstGeom prst="rect">
                <a:avLst/>
              </a:prstGeom>
              <a:blipFill>
                <a:blip r:embed="rId2"/>
                <a:stretch>
                  <a:fillRect t="-3390" b="-593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5438285-6E8A-7443-B894-FC4EF1312E60}"/>
              </a:ext>
            </a:extLst>
          </p:cNvPr>
          <p:cNvCxnSpPr>
            <a:cxnSpLocks/>
          </p:cNvCxnSpPr>
          <p:nvPr/>
        </p:nvCxnSpPr>
        <p:spPr>
          <a:xfrm>
            <a:off x="3222564" y="2810609"/>
            <a:ext cx="0" cy="4511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319B5AF-A2B6-BF44-A767-1BAAF75B2915}"/>
                  </a:ext>
                </a:extLst>
              </p:cNvPr>
              <p:cNvSpPr/>
              <p:nvPr/>
            </p:nvSpPr>
            <p:spPr>
              <a:xfrm>
                <a:off x="640241" y="3261783"/>
                <a:ext cx="5588695" cy="471539"/>
              </a:xfrm>
              <a:prstGeom prst="rect">
                <a:avLst/>
              </a:prstGeom>
            </p:spPr>
            <p:txBody>
              <a:bodyPr wrap="square">
                <a:spAutoFit/>
              </a:bodyPr>
              <a:lstStyle/>
              <a:p>
                <a:pPr algn="ct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𝐻</m:t>
                            </m:r>
                          </m:e>
                        </m:acc>
                      </m:e>
                      <m:sub>
                        <m:r>
                          <m:rPr>
                            <m:sty m:val="p"/>
                          </m:rPr>
                          <a:rPr lang="en-US" sz="2400" b="0" i="0" smtClean="0">
                            <a:latin typeface="Cambria Math" panose="02040503050406030204" pitchFamily="18" charset="0"/>
                          </a:rPr>
                          <m:t>e</m:t>
                        </m:r>
                      </m:sub>
                    </m:sSub>
                    <m:r>
                      <a:rPr lang="en-US" sz="2400" b="0" i="1" smtClean="0">
                        <a:latin typeface="Cambria Math" panose="02040503050406030204" pitchFamily="18" charset="0"/>
                      </a:rPr>
                      <m:t>𝜒</m:t>
                    </m:r>
                    <m:d>
                      <m:dPr>
                        <m:ctrlPr>
                          <a:rPr lang="en-US" sz="2400" i="1">
                            <a:latin typeface="Cambria Math" panose="02040503050406030204" pitchFamily="18" charset="0"/>
                          </a:rPr>
                        </m:ctrlPr>
                      </m:dPr>
                      <m:e>
                        <m:r>
                          <a:rPr lang="en-US" sz="2400" b="1">
                            <a:latin typeface="Cambria Math" panose="02040503050406030204" pitchFamily="18" charset="0"/>
                          </a:rPr>
                          <m:t>𝐫</m:t>
                        </m:r>
                        <m:r>
                          <a:rPr lang="en-US" sz="2400">
                            <a:latin typeface="Cambria Math" panose="02040503050406030204" pitchFamily="18" charset="0"/>
                          </a:rPr>
                          <m:t>;</m:t>
                        </m:r>
                        <m:r>
                          <a:rPr lang="en-US" sz="2400" b="1">
                            <a:latin typeface="Cambria Math" panose="02040503050406030204" pitchFamily="18" charset="0"/>
                          </a:rPr>
                          <m:t>𝐑</m:t>
                        </m:r>
                      </m:e>
                    </m:d>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rPr>
                          <m:t>𝐸</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𝜒</m:t>
                    </m:r>
                    <m:r>
                      <a:rPr lang="en-US" sz="2400" b="0" i="1" smtClean="0">
                        <a:latin typeface="Cambria Math" panose="02040503050406030204" pitchFamily="18" charset="0"/>
                      </a:rPr>
                      <m:t>(</m:t>
                    </m:r>
                    <m:r>
                      <a:rPr lang="en-US" sz="2400" b="1" i="1" smtClean="0">
                        <a:latin typeface="Cambria Math" panose="02040503050406030204" pitchFamily="18" charset="0"/>
                      </a:rPr>
                      <m:t>𝒓</m:t>
                    </m:r>
                    <m:r>
                      <a:rPr lang="en-US" sz="2400" b="0" i="1" smtClean="0">
                        <a:latin typeface="Cambria Math" panose="02040503050406030204" pitchFamily="18" charset="0"/>
                      </a:rPr>
                      <m:t>;</m:t>
                    </m:r>
                    <m:r>
                      <a:rPr lang="en-US" sz="2400" b="1" i="1" smtClean="0">
                        <a:latin typeface="Cambria Math" panose="02040503050406030204" pitchFamily="18" charset="0"/>
                      </a:rPr>
                      <m:t>𝑹</m:t>
                    </m:r>
                    <m:r>
                      <a:rPr lang="en-US" sz="2400" b="1" i="1" smtClean="0">
                        <a:latin typeface="Cambria Math" panose="02040503050406030204" pitchFamily="18" charset="0"/>
                      </a:rPr>
                      <m:t>)</m:t>
                    </m:r>
                  </m:oMath>
                </a14:m>
                <a:r>
                  <a:rPr lang="en-US" dirty="0"/>
                  <a:t>  Electrons are the spring!</a:t>
                </a:r>
              </a:p>
            </p:txBody>
          </p:sp>
        </mc:Choice>
        <mc:Fallback>
          <p:sp>
            <p:nvSpPr>
              <p:cNvPr id="6" name="Rectangle 5">
                <a:extLst>
                  <a:ext uri="{FF2B5EF4-FFF2-40B4-BE49-F238E27FC236}">
                    <a16:creationId xmlns:a16="http://schemas.microsoft.com/office/drawing/2014/main" id="{3319B5AF-A2B6-BF44-A767-1BAAF75B2915}"/>
                  </a:ext>
                </a:extLst>
              </p:cNvPr>
              <p:cNvSpPr>
                <a:spLocks noRot="1" noChangeAspect="1" noMove="1" noResize="1" noEditPoints="1" noAdjustHandles="1" noChangeArrowheads="1" noChangeShapeType="1" noTextEdit="1"/>
              </p:cNvSpPr>
              <p:nvPr/>
            </p:nvSpPr>
            <p:spPr>
              <a:xfrm>
                <a:off x="640241" y="3261783"/>
                <a:ext cx="5588695" cy="471539"/>
              </a:xfrm>
              <a:prstGeom prst="rect">
                <a:avLst/>
              </a:prstGeom>
              <a:blipFill>
                <a:blip r:embed="rId3"/>
                <a:stretch>
                  <a:fillRect t="-7895" b="-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7C6E1B5-3D57-8642-88C2-022CED9708C6}"/>
                  </a:ext>
                </a:extLst>
              </p:cNvPr>
              <p:cNvSpPr/>
              <p:nvPr/>
            </p:nvSpPr>
            <p:spPr>
              <a:xfrm>
                <a:off x="530339" y="4621639"/>
                <a:ext cx="3428180" cy="50917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b="0" i="1" smtClean="0">
                                      <a:latin typeface="Cambria Math" panose="02040503050406030204" pitchFamily="18" charset="0"/>
                                    </a:rPr>
                                  </m:ctrlPr>
                                </m:accPr>
                                <m:e>
                                  <m:r>
                                    <m:rPr>
                                      <m:sty m:val="p"/>
                                    </m:rPr>
                                    <a:rPr lang="en-US" sz="2400">
                                      <a:latin typeface="Cambria Math" panose="02040503050406030204" pitchFamily="18" charset="0"/>
                                    </a:rPr>
                                    <m:t>T</m:t>
                                  </m:r>
                                </m:e>
                              </m:acc>
                            </m:e>
                            <m:sub>
                              <m:r>
                                <a:rPr lang="en-US" sz="2400" i="1">
                                  <a:latin typeface="Cambria Math" panose="02040503050406030204" pitchFamily="18" charset="0"/>
                                </a:rPr>
                                <m:t>𝑁</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E</m:t>
                              </m:r>
                            </m:e>
                            <m:sub>
                              <m:r>
                                <m:rPr>
                                  <m:sty m:val="p"/>
                                </m:rPr>
                                <a:rPr lang="en-US" sz="2400">
                                  <a:latin typeface="Cambria Math" panose="02040503050406030204" pitchFamily="18" charset="0"/>
                                </a:rPr>
                                <m:t>e</m:t>
                              </m:r>
                            </m:sub>
                          </m:sSub>
                        </m:e>
                      </m:d>
                      <m:r>
                        <a:rPr lang="en-US" sz="2400" b="0" i="1" smtClean="0">
                          <a:latin typeface="Cambria Math" panose="02040503050406030204" pitchFamily="18" charset="0"/>
                        </a:rPr>
                        <m:t>𝜙</m:t>
                      </m:r>
                      <m:r>
                        <a:rPr lang="en-US" sz="2400" b="1" i="0" smtClean="0">
                          <a:latin typeface="Cambria Math" panose="02040503050406030204" pitchFamily="18" charset="0"/>
                        </a:rPr>
                        <m:t>(</m:t>
                      </m:r>
                      <m:r>
                        <a:rPr lang="en-US" sz="2400" b="1" i="0" smtClean="0">
                          <a:latin typeface="Cambria Math" panose="02040503050406030204" pitchFamily="18" charset="0"/>
                        </a:rPr>
                        <m:t>𝐑</m:t>
                      </m:r>
                      <m:r>
                        <a:rPr lang="en-US" sz="2400" b="1" i="0" smtClean="0">
                          <a:latin typeface="Cambria Math" panose="02040503050406030204" pitchFamily="18" charset="0"/>
                        </a:rPr>
                        <m:t>)</m:t>
                      </m:r>
                      <m:r>
                        <a:rPr lang="en-US" sz="2400" b="1" i="1">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𝜙</m:t>
                      </m:r>
                      <m:r>
                        <a:rPr lang="en-US" sz="2400" b="0" i="0" smtClean="0">
                          <a:latin typeface="Cambria Math" panose="02040503050406030204" pitchFamily="18" charset="0"/>
                        </a:rPr>
                        <m:t>(</m:t>
                      </m:r>
                      <m:r>
                        <a:rPr lang="en-US" sz="2400" b="1" i="0" smtClean="0">
                          <a:latin typeface="Cambria Math" panose="02040503050406030204" pitchFamily="18" charset="0"/>
                        </a:rPr>
                        <m:t>𝐑</m:t>
                      </m:r>
                      <m:r>
                        <a:rPr lang="en-US" sz="2400" b="0" i="0" smtClean="0">
                          <a:latin typeface="Cambria Math" panose="02040503050406030204" pitchFamily="18" charset="0"/>
                        </a:rPr>
                        <m:t>)</m:t>
                      </m:r>
                    </m:oMath>
                  </m:oMathPara>
                </a14:m>
                <a:endParaRPr lang="en-US" dirty="0"/>
              </a:p>
            </p:txBody>
          </p:sp>
        </mc:Choice>
        <mc:Fallback>
          <p:sp>
            <p:nvSpPr>
              <p:cNvPr id="7" name="Rectangle 6">
                <a:extLst>
                  <a:ext uri="{FF2B5EF4-FFF2-40B4-BE49-F238E27FC236}">
                    <a16:creationId xmlns:a16="http://schemas.microsoft.com/office/drawing/2014/main" id="{17C6E1B5-3D57-8642-88C2-022CED9708C6}"/>
                  </a:ext>
                </a:extLst>
              </p:cNvPr>
              <p:cNvSpPr>
                <a:spLocks noRot="1" noChangeAspect="1" noMove="1" noResize="1" noEditPoints="1" noAdjustHandles="1" noChangeArrowheads="1" noChangeShapeType="1" noTextEdit="1"/>
              </p:cNvSpPr>
              <p:nvPr/>
            </p:nvSpPr>
            <p:spPr>
              <a:xfrm>
                <a:off x="530339" y="4621639"/>
                <a:ext cx="3428180" cy="509178"/>
              </a:xfrm>
              <a:prstGeom prst="rect">
                <a:avLst/>
              </a:prstGeom>
              <a:blipFill>
                <a:blip r:embed="rId4"/>
                <a:stretch>
                  <a:fillRect t="-4762" b="-952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4FE6C96-20D1-C14D-A36F-AA4351DB35B8}"/>
              </a:ext>
            </a:extLst>
          </p:cNvPr>
          <p:cNvCxnSpPr>
            <a:cxnSpLocks/>
          </p:cNvCxnSpPr>
          <p:nvPr/>
        </p:nvCxnSpPr>
        <p:spPr>
          <a:xfrm flipV="1">
            <a:off x="5369305" y="5176842"/>
            <a:ext cx="590550" cy="9692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BA725AC-AD0C-6044-97F5-30049C57DF4B}"/>
              </a:ext>
            </a:extLst>
          </p:cNvPr>
          <p:cNvSpPr/>
          <p:nvPr/>
        </p:nvSpPr>
        <p:spPr>
          <a:xfrm>
            <a:off x="3709560" y="4512650"/>
            <a:ext cx="2261460" cy="646331"/>
          </a:xfrm>
          <a:prstGeom prst="rect">
            <a:avLst/>
          </a:prstGeom>
        </p:spPr>
        <p:txBody>
          <a:bodyPr wrap="square">
            <a:spAutoFit/>
          </a:bodyPr>
          <a:lstStyle/>
          <a:p>
            <a:pPr algn="ctr"/>
            <a:r>
              <a:rPr lang="en-US" dirty="0"/>
              <a:t>Nuclei are the masses!</a:t>
            </a:r>
          </a:p>
        </p:txBody>
      </p:sp>
      <p:sp>
        <p:nvSpPr>
          <p:cNvPr id="12" name="TextBox 11">
            <a:extLst>
              <a:ext uri="{FF2B5EF4-FFF2-40B4-BE49-F238E27FC236}">
                <a16:creationId xmlns:a16="http://schemas.microsoft.com/office/drawing/2014/main" id="{2F11E37F-6C5A-3B4D-B168-F2269F1874C7}"/>
              </a:ext>
            </a:extLst>
          </p:cNvPr>
          <p:cNvSpPr txBox="1"/>
          <p:nvPr/>
        </p:nvSpPr>
        <p:spPr>
          <a:xfrm>
            <a:off x="858348" y="5638253"/>
            <a:ext cx="4510957" cy="1015663"/>
          </a:xfrm>
          <a:prstGeom prst="rect">
            <a:avLst/>
          </a:prstGeom>
          <a:noFill/>
        </p:spPr>
        <p:txBody>
          <a:bodyPr wrap="square" rtlCol="0">
            <a:spAutoFit/>
          </a:bodyPr>
          <a:lstStyle/>
          <a:p>
            <a:r>
              <a:rPr lang="en-US" sz="2000" dirty="0"/>
              <a:t>hard to solve for many degrees of freedom </a:t>
            </a:r>
            <a:r>
              <a:rPr lang="en-US" sz="2000" dirty="0">
                <a:sym typeface="Wingdings" pitchFamily="2" charset="2"/>
              </a:rPr>
              <a:t> </a:t>
            </a:r>
            <a:endParaRPr lang="en-US" sz="2000" dirty="0"/>
          </a:p>
          <a:p>
            <a:r>
              <a:rPr lang="en-US" sz="2000" dirty="0">
                <a:solidFill>
                  <a:srgbClr val="C00000"/>
                </a:solidFill>
              </a:rPr>
              <a:t>2) Treat Nuclei classically</a:t>
            </a:r>
          </a:p>
        </p:txBody>
      </p:sp>
      <p:pic>
        <p:nvPicPr>
          <p:cNvPr id="14" name="Picture 13">
            <a:extLst>
              <a:ext uri="{FF2B5EF4-FFF2-40B4-BE49-F238E27FC236}">
                <a16:creationId xmlns:a16="http://schemas.microsoft.com/office/drawing/2014/main" id="{CDD75F41-0183-E848-BE4B-F8146EAD8FB6}"/>
              </a:ext>
            </a:extLst>
          </p:cNvPr>
          <p:cNvPicPr>
            <a:picLocks noChangeAspect="1"/>
          </p:cNvPicPr>
          <p:nvPr/>
        </p:nvPicPr>
        <p:blipFill>
          <a:blip r:embed="rId5"/>
          <a:stretch>
            <a:fillRect/>
          </a:stretch>
        </p:blipFill>
        <p:spPr>
          <a:xfrm>
            <a:off x="6508369" y="1819488"/>
            <a:ext cx="5497963" cy="1478619"/>
          </a:xfrm>
          <a:prstGeom prst="rect">
            <a:avLst/>
          </a:prstGeom>
        </p:spPr>
      </p:pic>
      <p:sp>
        <p:nvSpPr>
          <p:cNvPr id="15" name="Content Placeholder 5">
            <a:extLst>
              <a:ext uri="{FF2B5EF4-FFF2-40B4-BE49-F238E27FC236}">
                <a16:creationId xmlns:a16="http://schemas.microsoft.com/office/drawing/2014/main" id="{7E260525-3AF6-B24B-A689-C4F72E6746FE}"/>
              </a:ext>
            </a:extLst>
          </p:cNvPr>
          <p:cNvSpPr txBox="1">
            <a:spLocks/>
          </p:cNvSpPr>
          <p:nvPr/>
        </p:nvSpPr>
        <p:spPr>
          <a:xfrm>
            <a:off x="6281323" y="3531618"/>
            <a:ext cx="3558224" cy="17863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Equilibrium terms</a:t>
            </a:r>
          </a:p>
          <a:p>
            <a:pPr lvl="1"/>
            <a:r>
              <a:rPr lang="en-US" dirty="0"/>
              <a:t>r</a:t>
            </a:r>
            <a:r>
              <a:rPr lang="en-US" baseline="-25000" dirty="0"/>
              <a:t>eq </a:t>
            </a:r>
            <a:r>
              <a:rPr lang="en-US" dirty="0"/>
              <a:t>: bonds</a:t>
            </a:r>
          </a:p>
          <a:p>
            <a:pPr lvl="1"/>
            <a:r>
              <a:rPr lang="el-GR" dirty="0"/>
              <a:t>θ</a:t>
            </a:r>
            <a:r>
              <a:rPr lang="en-US" baseline="-25000" dirty="0"/>
              <a:t>eq</a:t>
            </a:r>
            <a:r>
              <a:rPr lang="en-US" dirty="0"/>
              <a:t> : angles</a:t>
            </a:r>
          </a:p>
          <a:p>
            <a:pPr lvl="1"/>
            <a:r>
              <a:rPr lang="en-US" dirty="0"/>
              <a:t>n : dihedral multiplicity</a:t>
            </a:r>
          </a:p>
          <a:p>
            <a:pPr lvl="1"/>
            <a:r>
              <a:rPr lang="el-GR" dirty="0"/>
              <a:t>γ</a:t>
            </a:r>
            <a:r>
              <a:rPr lang="en-US" dirty="0"/>
              <a:t> : dihedral phase</a:t>
            </a:r>
          </a:p>
          <a:p>
            <a:pPr lvl="1"/>
            <a:endParaRPr lang="en-US" dirty="0"/>
          </a:p>
        </p:txBody>
      </p:sp>
      <p:sp>
        <p:nvSpPr>
          <p:cNvPr id="16" name="Content Placeholder 5">
            <a:extLst>
              <a:ext uri="{FF2B5EF4-FFF2-40B4-BE49-F238E27FC236}">
                <a16:creationId xmlns:a16="http://schemas.microsoft.com/office/drawing/2014/main" id="{340BDDA5-3835-A94C-AA07-0F473C1EBB23}"/>
              </a:ext>
            </a:extLst>
          </p:cNvPr>
          <p:cNvSpPr txBox="1">
            <a:spLocks/>
          </p:cNvSpPr>
          <p:nvPr/>
        </p:nvSpPr>
        <p:spPr>
          <a:xfrm>
            <a:off x="9257350" y="3642558"/>
            <a:ext cx="3272554" cy="156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Force Constants</a:t>
            </a:r>
          </a:p>
          <a:p>
            <a:pPr lvl="1"/>
            <a:r>
              <a:rPr lang="en-US" dirty="0"/>
              <a:t>Kr </a:t>
            </a:r>
            <a:r>
              <a:rPr lang="en-US" baseline="-25000" dirty="0"/>
              <a:t> </a:t>
            </a:r>
            <a:r>
              <a:rPr lang="en-US" dirty="0"/>
              <a:t>: bonds</a:t>
            </a:r>
          </a:p>
          <a:p>
            <a:pPr lvl="1"/>
            <a:r>
              <a:rPr lang="en-US" dirty="0"/>
              <a:t>K</a:t>
            </a:r>
            <a:r>
              <a:rPr lang="el-GR" baseline="-25000" dirty="0"/>
              <a:t>θ</a:t>
            </a:r>
            <a:r>
              <a:rPr lang="en-US" dirty="0"/>
              <a:t> : angles</a:t>
            </a:r>
          </a:p>
          <a:p>
            <a:pPr lvl="1"/>
            <a:r>
              <a:rPr lang="en-US" dirty="0" err="1"/>
              <a:t>V</a:t>
            </a:r>
            <a:r>
              <a:rPr lang="en-US" baseline="-25000" dirty="0" err="1"/>
              <a:t>n</a:t>
            </a:r>
            <a:r>
              <a:rPr lang="en-US" dirty="0"/>
              <a:t> : dihedral</a:t>
            </a:r>
          </a:p>
          <a:p>
            <a:pPr marL="457200" lvl="1" indent="0">
              <a:buNone/>
            </a:pPr>
            <a:endParaRPr lang="en-US" dirty="0"/>
          </a:p>
        </p:txBody>
      </p:sp>
      <p:sp>
        <p:nvSpPr>
          <p:cNvPr id="17" name="TextBox 16">
            <a:extLst>
              <a:ext uri="{FF2B5EF4-FFF2-40B4-BE49-F238E27FC236}">
                <a16:creationId xmlns:a16="http://schemas.microsoft.com/office/drawing/2014/main" id="{D0210FB9-B852-F44E-A6F9-6E883BD0FF84}"/>
              </a:ext>
            </a:extLst>
          </p:cNvPr>
          <p:cNvSpPr txBox="1"/>
          <p:nvPr/>
        </p:nvSpPr>
        <p:spPr>
          <a:xfrm>
            <a:off x="6508369" y="1299489"/>
            <a:ext cx="4918910" cy="369332"/>
          </a:xfrm>
          <a:prstGeom prst="rect">
            <a:avLst/>
          </a:prstGeom>
          <a:noFill/>
        </p:spPr>
        <p:txBody>
          <a:bodyPr wrap="square" rtlCol="0">
            <a:spAutoFit/>
          </a:bodyPr>
          <a:lstStyle/>
          <a:p>
            <a:r>
              <a:rPr lang="en-US" dirty="0"/>
              <a:t>aka Molecular Mechanics</a:t>
            </a:r>
          </a:p>
        </p:txBody>
      </p:sp>
      <p:cxnSp>
        <p:nvCxnSpPr>
          <p:cNvPr id="19" name="Straight Arrow Connector 18">
            <a:extLst>
              <a:ext uri="{FF2B5EF4-FFF2-40B4-BE49-F238E27FC236}">
                <a16:creationId xmlns:a16="http://schemas.microsoft.com/office/drawing/2014/main" id="{39303E51-EBE2-8B4E-8331-6579A071FD23}"/>
              </a:ext>
            </a:extLst>
          </p:cNvPr>
          <p:cNvCxnSpPr>
            <a:cxnSpLocks/>
          </p:cNvCxnSpPr>
          <p:nvPr/>
        </p:nvCxnSpPr>
        <p:spPr>
          <a:xfrm>
            <a:off x="3222038" y="3973636"/>
            <a:ext cx="0" cy="4511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0C9805F-E35D-8B47-B51F-BC8B4B687A9A}"/>
              </a:ext>
            </a:extLst>
          </p:cNvPr>
          <p:cNvCxnSpPr>
            <a:cxnSpLocks/>
          </p:cNvCxnSpPr>
          <p:nvPr/>
        </p:nvCxnSpPr>
        <p:spPr>
          <a:xfrm>
            <a:off x="3222038" y="5318002"/>
            <a:ext cx="0" cy="4511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30B9511-0B87-7B41-85F5-DC0E351E1D2E}"/>
              </a:ext>
            </a:extLst>
          </p:cNvPr>
          <p:cNvSpPr txBox="1"/>
          <p:nvPr/>
        </p:nvSpPr>
        <p:spPr>
          <a:xfrm>
            <a:off x="5959854" y="5861074"/>
            <a:ext cx="5913057" cy="707886"/>
          </a:xfrm>
          <a:prstGeom prst="rect">
            <a:avLst/>
          </a:prstGeom>
          <a:noFill/>
        </p:spPr>
        <p:txBody>
          <a:bodyPr wrap="square" rtlCol="0">
            <a:spAutoFit/>
          </a:bodyPr>
          <a:lstStyle/>
          <a:p>
            <a:r>
              <a:rPr lang="en-US" sz="2000" dirty="0"/>
              <a:t>Hard to solve electronic energy (e.g. DFT, or HF)</a:t>
            </a:r>
          </a:p>
          <a:p>
            <a:r>
              <a:rPr lang="en-US" sz="2000" dirty="0">
                <a:solidFill>
                  <a:srgbClr val="C00000"/>
                </a:solidFill>
              </a:rPr>
              <a:t>3) Treat nuclei and electrons classically</a:t>
            </a:r>
          </a:p>
        </p:txBody>
      </p:sp>
    </p:spTree>
    <p:extLst>
      <p:ext uri="{BB962C8B-B14F-4D97-AF65-F5344CB8AC3E}">
        <p14:creationId xmlns:p14="http://schemas.microsoft.com/office/powerpoint/2010/main" val="159608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2" grpId="0"/>
      <p:bldP spid="15" grpId="0"/>
      <p:bldP spid="16" grpId="0"/>
      <p:bldP spid="17"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D3452-6DE3-DD44-95DB-C50DD3BF655F}"/>
              </a:ext>
            </a:extLst>
          </p:cNvPr>
          <p:cNvSpPr>
            <a:spLocks noGrp="1"/>
          </p:cNvSpPr>
          <p:nvPr>
            <p:ph type="ctrTitle"/>
          </p:nvPr>
        </p:nvSpPr>
        <p:spPr/>
        <p:txBody>
          <a:bodyPr>
            <a:normAutofit/>
          </a:bodyPr>
          <a:lstStyle/>
          <a:p>
            <a:r>
              <a:rPr lang="en-US" dirty="0">
                <a:solidFill>
                  <a:srgbClr val="8C1515"/>
                </a:solidFill>
              </a:rPr>
              <a:t>Discussion</a:t>
            </a:r>
            <a:endParaRPr lang="en-US" dirty="0"/>
          </a:p>
        </p:txBody>
      </p:sp>
      <p:pic>
        <p:nvPicPr>
          <p:cNvPr id="4" name="Molecular+Dynamics+of+Jahn-Teller+Inversion+of+Cu(II)+(OH2)6">
            <a:hlinkClick r:id="" action="ppaction://media"/>
            <a:extLst>
              <a:ext uri="{FF2B5EF4-FFF2-40B4-BE49-F238E27FC236}">
                <a16:creationId xmlns:a16="http://schemas.microsoft.com/office/drawing/2014/main" id="{EF1F56C8-F0F6-5747-9184-644B492F27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651" b="13265"/>
          <a:stretch/>
        </p:blipFill>
        <p:spPr>
          <a:xfrm>
            <a:off x="1255058" y="1542009"/>
            <a:ext cx="3446984" cy="3310298"/>
          </a:xfrm>
          <a:prstGeom prst="rect">
            <a:avLst/>
          </a:prstGeom>
        </p:spPr>
      </p:pic>
      <p:sp>
        <p:nvSpPr>
          <p:cNvPr id="5" name="Rectangle 4">
            <a:extLst>
              <a:ext uri="{FF2B5EF4-FFF2-40B4-BE49-F238E27FC236}">
                <a16:creationId xmlns:a16="http://schemas.microsoft.com/office/drawing/2014/main" id="{55ED61E1-7C23-C442-BDB1-0568F98A9D2B}"/>
              </a:ext>
            </a:extLst>
          </p:cNvPr>
          <p:cNvSpPr/>
          <p:nvPr/>
        </p:nvSpPr>
        <p:spPr>
          <a:xfrm>
            <a:off x="1791462" y="5453423"/>
            <a:ext cx="2374176" cy="461665"/>
          </a:xfrm>
          <a:prstGeom prst="rect">
            <a:avLst/>
          </a:prstGeom>
        </p:spPr>
        <p:txBody>
          <a:bodyPr wrap="none">
            <a:spAutoFit/>
          </a:bodyPr>
          <a:lstStyle/>
          <a:p>
            <a:r>
              <a:rPr lang="en-US" sz="1200" dirty="0">
                <a:latin typeface="Roboto"/>
              </a:rPr>
              <a:t>Ab Initio BOMD of Cu(II)</a:t>
            </a:r>
          </a:p>
          <a:p>
            <a:r>
              <a:rPr lang="en-US" sz="1200" dirty="0" err="1">
                <a:latin typeface="Roboto"/>
              </a:rPr>
              <a:t>Coutesy</a:t>
            </a:r>
            <a:r>
              <a:rPr lang="en-US" sz="1200" dirty="0">
                <a:latin typeface="Roboto"/>
              </a:rPr>
              <a:t> of </a:t>
            </a:r>
            <a:r>
              <a:rPr lang="en-US" sz="1200" dirty="0">
                <a:latin typeface="Roboto"/>
                <a:hlinkClick r:id="rId6"/>
              </a:rPr>
              <a:t>Christopher Rowley</a:t>
            </a:r>
            <a:r>
              <a:rPr lang="en-US" sz="1200" dirty="0">
                <a:latin typeface="Roboto"/>
              </a:rPr>
              <a:t>, </a:t>
            </a:r>
            <a:endParaRPr lang="en-US" sz="1200" dirty="0"/>
          </a:p>
        </p:txBody>
      </p:sp>
      <p:sp>
        <p:nvSpPr>
          <p:cNvPr id="6" name="TextBox 5">
            <a:extLst>
              <a:ext uri="{FF2B5EF4-FFF2-40B4-BE49-F238E27FC236}">
                <a16:creationId xmlns:a16="http://schemas.microsoft.com/office/drawing/2014/main" id="{D952DFC2-CDBB-BF4D-9614-30A3F67137D6}"/>
              </a:ext>
            </a:extLst>
          </p:cNvPr>
          <p:cNvSpPr txBox="1"/>
          <p:nvPr/>
        </p:nvSpPr>
        <p:spPr>
          <a:xfrm>
            <a:off x="1524000" y="4852307"/>
            <a:ext cx="3178042" cy="369332"/>
          </a:xfrm>
          <a:prstGeom prst="rect">
            <a:avLst/>
          </a:prstGeom>
          <a:noFill/>
        </p:spPr>
        <p:txBody>
          <a:bodyPr wrap="square" rtlCol="0">
            <a:spAutoFit/>
          </a:bodyPr>
          <a:lstStyle/>
          <a:p>
            <a:r>
              <a:rPr lang="en-US" dirty="0"/>
              <a:t>What Kind of Simulation is this?</a:t>
            </a:r>
          </a:p>
        </p:txBody>
      </p:sp>
      <p:sp>
        <p:nvSpPr>
          <p:cNvPr id="8" name="TextBox 7">
            <a:extLst>
              <a:ext uri="{FF2B5EF4-FFF2-40B4-BE49-F238E27FC236}">
                <a16:creationId xmlns:a16="http://schemas.microsoft.com/office/drawing/2014/main" id="{0B6068D8-BA13-8241-994C-E71B033C4B39}"/>
              </a:ext>
            </a:extLst>
          </p:cNvPr>
          <p:cNvSpPr txBox="1"/>
          <p:nvPr/>
        </p:nvSpPr>
        <p:spPr>
          <a:xfrm>
            <a:off x="5441944" y="2081646"/>
            <a:ext cx="6000361" cy="954107"/>
          </a:xfrm>
          <a:prstGeom prst="rect">
            <a:avLst/>
          </a:prstGeom>
          <a:noFill/>
        </p:spPr>
        <p:txBody>
          <a:bodyPr wrap="square" rtlCol="0">
            <a:spAutoFit/>
          </a:bodyPr>
          <a:lstStyle/>
          <a:p>
            <a:r>
              <a:rPr lang="en-US" sz="2800" dirty="0"/>
              <a:t>What are the limitations of Molecular Mechanics?</a:t>
            </a:r>
          </a:p>
        </p:txBody>
      </p:sp>
      <p:sp>
        <p:nvSpPr>
          <p:cNvPr id="10" name="Rectangle 9">
            <a:extLst>
              <a:ext uri="{FF2B5EF4-FFF2-40B4-BE49-F238E27FC236}">
                <a16:creationId xmlns:a16="http://schemas.microsoft.com/office/drawing/2014/main" id="{3A7308E5-C0A1-9745-BCDC-CA021EB3FF55}"/>
              </a:ext>
            </a:extLst>
          </p:cNvPr>
          <p:cNvSpPr/>
          <p:nvPr/>
        </p:nvSpPr>
        <p:spPr>
          <a:xfrm>
            <a:off x="5699628" y="3240476"/>
            <a:ext cx="6000361" cy="584775"/>
          </a:xfrm>
          <a:prstGeom prst="rect">
            <a:avLst/>
          </a:prstGeom>
        </p:spPr>
        <p:txBody>
          <a:bodyPr wrap="none">
            <a:spAutoFit/>
          </a:bodyPr>
          <a:lstStyle/>
          <a:p>
            <a:pPr marL="171450" indent="-171450">
              <a:buFont typeface="Arial" panose="020B0604020202020204" pitchFamily="34" charset="0"/>
              <a:buChar char="•"/>
            </a:pPr>
            <a:r>
              <a:rPr lang="en-US" sz="1600" dirty="0">
                <a:latin typeface="Roboto"/>
              </a:rPr>
              <a:t>Molecular mechanics cannot explain bond forming or breaking</a:t>
            </a:r>
          </a:p>
          <a:p>
            <a:pPr marL="171450" indent="-171450">
              <a:buFont typeface="Arial" panose="020B0604020202020204" pitchFamily="34" charset="0"/>
              <a:buChar char="•"/>
            </a:pPr>
            <a:r>
              <a:rPr lang="en-US" sz="1600" dirty="0">
                <a:latin typeface="Roboto"/>
              </a:rPr>
              <a:t>Is strictly empirical</a:t>
            </a:r>
          </a:p>
        </p:txBody>
      </p:sp>
    </p:spTree>
    <p:extLst>
      <p:ext uri="{BB962C8B-B14F-4D97-AF65-F5344CB8AC3E}">
        <p14:creationId xmlns:p14="http://schemas.microsoft.com/office/powerpoint/2010/main" val="309403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bldLst>
      <p:bldP spid="5"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8A2DCB1-DE11-4CAC-80CA-22B2FE35F329}"/>
              </a:ext>
            </a:extLst>
          </p:cNvPr>
          <p:cNvPicPr>
            <a:picLocks noChangeAspect="1"/>
          </p:cNvPicPr>
          <p:nvPr/>
        </p:nvPicPr>
        <p:blipFill>
          <a:blip r:embed="rId2"/>
          <a:stretch>
            <a:fillRect/>
          </a:stretch>
        </p:blipFill>
        <p:spPr>
          <a:xfrm>
            <a:off x="6740675" y="3892203"/>
            <a:ext cx="2675719" cy="2691216"/>
          </a:xfrm>
          <a:prstGeom prst="rect">
            <a:avLst/>
          </a:prstGeom>
        </p:spPr>
      </p:pic>
      <p:pic>
        <p:nvPicPr>
          <p:cNvPr id="14" name="Picture 13">
            <a:extLst>
              <a:ext uri="{FF2B5EF4-FFF2-40B4-BE49-F238E27FC236}">
                <a16:creationId xmlns:a16="http://schemas.microsoft.com/office/drawing/2014/main" id="{06DDEB3F-A409-4754-906F-6B5F4418DCB7}"/>
              </a:ext>
            </a:extLst>
          </p:cNvPr>
          <p:cNvPicPr>
            <a:picLocks noChangeAspect="1"/>
          </p:cNvPicPr>
          <p:nvPr/>
        </p:nvPicPr>
        <p:blipFill>
          <a:blip r:embed="rId3"/>
          <a:stretch>
            <a:fillRect/>
          </a:stretch>
        </p:blipFill>
        <p:spPr>
          <a:xfrm>
            <a:off x="6672353" y="1595703"/>
            <a:ext cx="2727625" cy="2244446"/>
          </a:xfrm>
          <a:prstGeom prst="rect">
            <a:avLst/>
          </a:prstGeom>
        </p:spPr>
      </p:pic>
      <p:pic>
        <p:nvPicPr>
          <p:cNvPr id="5" name="Picture 4">
            <a:extLst>
              <a:ext uri="{FF2B5EF4-FFF2-40B4-BE49-F238E27FC236}">
                <a16:creationId xmlns:a16="http://schemas.microsoft.com/office/drawing/2014/main" id="{1D2D3F23-60A5-450E-A5A7-7B9EC9796AAE}"/>
              </a:ext>
            </a:extLst>
          </p:cNvPr>
          <p:cNvPicPr>
            <a:picLocks noChangeAspect="1"/>
          </p:cNvPicPr>
          <p:nvPr/>
        </p:nvPicPr>
        <p:blipFill>
          <a:blip r:embed="rId4"/>
          <a:stretch>
            <a:fillRect/>
          </a:stretch>
        </p:blipFill>
        <p:spPr>
          <a:xfrm>
            <a:off x="6736365" y="3873270"/>
            <a:ext cx="2684338" cy="2710149"/>
          </a:xfrm>
          <a:prstGeom prst="rect">
            <a:avLst/>
          </a:prstGeom>
        </p:spPr>
      </p:pic>
      <p:sp>
        <p:nvSpPr>
          <p:cNvPr id="4" name="Title 3">
            <a:extLst>
              <a:ext uri="{FF2B5EF4-FFF2-40B4-BE49-F238E27FC236}">
                <a16:creationId xmlns:a16="http://schemas.microsoft.com/office/drawing/2014/main" id="{94D73C22-56C3-4B25-8451-F0863EA98B23}"/>
              </a:ext>
            </a:extLst>
          </p:cNvPr>
          <p:cNvSpPr>
            <a:spLocks noGrp="1"/>
          </p:cNvSpPr>
          <p:nvPr>
            <p:ph type="ctrTitle"/>
          </p:nvPr>
        </p:nvSpPr>
        <p:spPr>
          <a:xfrm>
            <a:off x="1106593" y="466341"/>
            <a:ext cx="10278359" cy="864092"/>
          </a:xfrm>
        </p:spPr>
        <p:txBody>
          <a:bodyPr>
            <a:normAutofit fontScale="90000"/>
          </a:bodyPr>
          <a:lstStyle/>
          <a:p>
            <a:r>
              <a:rPr lang="en-US" dirty="0">
                <a:solidFill>
                  <a:srgbClr val="8C1515"/>
                </a:solidFill>
              </a:rPr>
              <a:t>Molecular Dynamics and Transition States</a:t>
            </a:r>
            <a:endParaRPr lang="en-US" dirty="0">
              <a:solidFill>
                <a:srgbClr val="C00000"/>
              </a:solidFill>
            </a:endParaRPr>
          </a:p>
        </p:txBody>
      </p:sp>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EF1D20E3-3CD0-47FC-A85B-E19026EA6058}"/>
                  </a:ext>
                </a:extLst>
              </p:cNvPr>
              <p:cNvSpPr/>
              <p:nvPr/>
            </p:nvSpPr>
            <p:spPr>
              <a:xfrm>
                <a:off x="1863371" y="1729737"/>
                <a:ext cx="3089252" cy="20122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𝑘</m:t>
                      </m:r>
                      <m:r>
                        <a:rPr lang="en-US" sz="3200" i="0">
                          <a:latin typeface="Cambria Math" panose="02040503050406030204" pitchFamily="18"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rPr>
                                <m:t>𝑘</m:t>
                              </m:r>
                            </m:e>
                            <m:sub>
                              <m:r>
                                <a:rPr lang="en-US" sz="3200" i="1">
                                  <a:latin typeface="Cambria Math" panose="02040503050406030204" pitchFamily="18" charset="0"/>
                                </a:rPr>
                                <m:t>𝐵</m:t>
                              </m:r>
                            </m:sub>
                          </m:sSub>
                          <m:r>
                            <a:rPr lang="en-US" sz="3200" i="1">
                              <a:latin typeface="Cambria Math" panose="02040503050406030204" pitchFamily="18" charset="0"/>
                            </a:rPr>
                            <m:t>𝑇</m:t>
                          </m:r>
                        </m:num>
                        <m:den>
                          <m:r>
                            <a:rPr lang="en-US" sz="3200" i="1">
                              <a:latin typeface="Cambria Math" panose="02040503050406030204" pitchFamily="18" charset="0"/>
                            </a:rPr>
                            <m:t>h</m:t>
                          </m:r>
                        </m:den>
                      </m:f>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0">
                              <a:latin typeface="Cambria Math" panose="02040503050406030204" pitchFamily="18"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rPr>
                                    <m:t>𝐸</m:t>
                                  </m:r>
                                </m:e>
                                <m:sub>
                                  <m:r>
                                    <a:rPr lang="en-US" sz="3200" i="1">
                                      <a:latin typeface="Cambria Math" panose="02040503050406030204" pitchFamily="18" charset="0"/>
                                    </a:rPr>
                                    <m:t>𝑎</m:t>
                                  </m:r>
                                </m:sub>
                              </m:sSub>
                            </m:num>
                            <m:den>
                              <m:r>
                                <a:rPr lang="en-US" sz="3200" i="1">
                                  <a:latin typeface="Cambria Math" panose="02040503050406030204" pitchFamily="18" charset="0"/>
                                </a:rPr>
                                <m:t>𝑅𝑇</m:t>
                              </m:r>
                            </m:den>
                          </m:f>
                        </m:sup>
                      </m:sSup>
                    </m:oMath>
                  </m:oMathPara>
                </a14:m>
                <a:endParaRPr lang="en-US" sz="3200" dirty="0"/>
              </a:p>
              <a:p>
                <a:pPr algn="ctr"/>
                <a:r>
                  <a:rPr lang="en-US" sz="3200" dirty="0"/>
                  <a:t>Rate constant of a reaction</a:t>
                </a:r>
              </a:p>
            </p:txBody>
          </p:sp>
        </mc:Choice>
        <mc:Fallback>
          <p:sp>
            <p:nvSpPr>
              <p:cNvPr id="35" name="Rectangle 34">
                <a:extLst>
                  <a:ext uri="{FF2B5EF4-FFF2-40B4-BE49-F238E27FC236}">
                    <a16:creationId xmlns:a16="http://schemas.microsoft.com/office/drawing/2014/main" id="{EF1D20E3-3CD0-47FC-A85B-E19026EA6058}"/>
                  </a:ext>
                </a:extLst>
              </p:cNvPr>
              <p:cNvSpPr>
                <a:spLocks noRot="1" noChangeAspect="1" noMove="1" noResize="1" noEditPoints="1" noAdjustHandles="1" noChangeArrowheads="1" noChangeShapeType="1" noTextEdit="1"/>
              </p:cNvSpPr>
              <p:nvPr/>
            </p:nvSpPr>
            <p:spPr>
              <a:xfrm>
                <a:off x="1863371" y="1729737"/>
                <a:ext cx="3089252" cy="2012218"/>
              </a:xfrm>
              <a:prstGeom prst="rect">
                <a:avLst/>
              </a:prstGeom>
              <a:blipFill>
                <a:blip r:embed="rId5"/>
                <a:stretch>
                  <a:fillRect l="-1230" r="-4508" b="-8805"/>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6CACD68D-90C6-45CA-B02A-7A9B19E17AD2}"/>
              </a:ext>
            </a:extLst>
          </p:cNvPr>
          <p:cNvSpPr txBox="1"/>
          <p:nvPr/>
        </p:nvSpPr>
        <p:spPr>
          <a:xfrm>
            <a:off x="1215025" y="4401882"/>
            <a:ext cx="1496447" cy="830997"/>
          </a:xfrm>
          <a:prstGeom prst="rect">
            <a:avLst/>
          </a:prstGeom>
          <a:noFill/>
        </p:spPr>
        <p:txBody>
          <a:bodyPr wrap="square" rtlCol="0">
            <a:spAutoFit/>
          </a:bodyPr>
          <a:lstStyle/>
          <a:p>
            <a:pPr algn="ctr"/>
            <a:r>
              <a:rPr lang="en-US" sz="2400" dirty="0"/>
              <a:t>Transition state</a:t>
            </a:r>
          </a:p>
        </p:txBody>
      </p:sp>
      <p:sp>
        <p:nvSpPr>
          <p:cNvPr id="37" name="TextBox 36">
            <a:extLst>
              <a:ext uri="{FF2B5EF4-FFF2-40B4-BE49-F238E27FC236}">
                <a16:creationId xmlns:a16="http://schemas.microsoft.com/office/drawing/2014/main" id="{4283AC1C-6ECF-44A8-954F-8CD398C03185}"/>
              </a:ext>
            </a:extLst>
          </p:cNvPr>
          <p:cNvSpPr txBox="1"/>
          <p:nvPr/>
        </p:nvSpPr>
        <p:spPr>
          <a:xfrm>
            <a:off x="9578341" y="4115186"/>
            <a:ext cx="1901562" cy="2308324"/>
          </a:xfrm>
          <a:prstGeom prst="rect">
            <a:avLst/>
          </a:prstGeom>
          <a:noFill/>
        </p:spPr>
        <p:txBody>
          <a:bodyPr wrap="square" rtlCol="0">
            <a:spAutoFit/>
          </a:bodyPr>
          <a:lstStyle/>
          <a:p>
            <a:pPr algn="ctr"/>
            <a:r>
              <a:rPr lang="en-US" sz="2400" b="1" dirty="0"/>
              <a:t>TS theory allows us to bypass expensive molecular dynamics!</a:t>
            </a:r>
          </a:p>
        </p:txBody>
      </p:sp>
      <p:sp>
        <p:nvSpPr>
          <p:cNvPr id="38" name="Slide Number Placeholder 37">
            <a:extLst>
              <a:ext uri="{FF2B5EF4-FFF2-40B4-BE49-F238E27FC236}">
                <a16:creationId xmlns:a16="http://schemas.microsoft.com/office/drawing/2014/main" id="{C8AF6AFA-5B4C-4CDD-AE30-25001B89B8B8}"/>
              </a:ext>
            </a:extLst>
          </p:cNvPr>
          <p:cNvSpPr>
            <a:spLocks noGrp="1"/>
          </p:cNvSpPr>
          <p:nvPr>
            <p:ph type="sldNum" sz="quarter" idx="12"/>
          </p:nvPr>
        </p:nvSpPr>
        <p:spPr/>
        <p:txBody>
          <a:bodyPr/>
          <a:lstStyle/>
          <a:p>
            <a:fld id="{B72E91CA-9B22-2844-8E94-2A762C5288E7}" type="slidenum">
              <a:rPr lang="en-US" smtClean="0"/>
              <a:pPr/>
              <a:t>5</a:t>
            </a:fld>
            <a:endParaRPr lang="en-US" dirty="0"/>
          </a:p>
        </p:txBody>
      </p:sp>
      <p:pic>
        <p:nvPicPr>
          <p:cNvPr id="12" name="Picture 11">
            <a:extLst>
              <a:ext uri="{FF2B5EF4-FFF2-40B4-BE49-F238E27FC236}">
                <a16:creationId xmlns:a16="http://schemas.microsoft.com/office/drawing/2014/main" id="{1BF0A5C9-30B6-47DF-BD73-EFC4E489384A}"/>
              </a:ext>
            </a:extLst>
          </p:cNvPr>
          <p:cNvPicPr>
            <a:picLocks noChangeAspect="1"/>
          </p:cNvPicPr>
          <p:nvPr/>
        </p:nvPicPr>
        <p:blipFill>
          <a:blip r:embed="rId6"/>
          <a:stretch>
            <a:fillRect/>
          </a:stretch>
        </p:blipFill>
        <p:spPr>
          <a:xfrm>
            <a:off x="6676859" y="1575225"/>
            <a:ext cx="2722300" cy="2267723"/>
          </a:xfrm>
          <a:prstGeom prst="rect">
            <a:avLst/>
          </a:prstGeom>
        </p:spPr>
      </p:pic>
      <p:pic>
        <p:nvPicPr>
          <p:cNvPr id="22" name="Picture 21">
            <a:extLst>
              <a:ext uri="{FF2B5EF4-FFF2-40B4-BE49-F238E27FC236}">
                <a16:creationId xmlns:a16="http://schemas.microsoft.com/office/drawing/2014/main" id="{90186938-6ED7-459E-A7F5-91C24A31EA9B}"/>
              </a:ext>
            </a:extLst>
          </p:cNvPr>
          <p:cNvPicPr>
            <a:picLocks noChangeAspect="1"/>
          </p:cNvPicPr>
          <p:nvPr/>
        </p:nvPicPr>
        <p:blipFill>
          <a:blip r:embed="rId7"/>
          <a:stretch>
            <a:fillRect/>
          </a:stretch>
        </p:blipFill>
        <p:spPr>
          <a:xfrm>
            <a:off x="6736600" y="3889248"/>
            <a:ext cx="2683869" cy="2694171"/>
          </a:xfrm>
          <a:prstGeom prst="rect">
            <a:avLst/>
          </a:prstGeom>
        </p:spPr>
      </p:pic>
      <p:pic>
        <p:nvPicPr>
          <p:cNvPr id="25" name="Picture 24">
            <a:extLst>
              <a:ext uri="{FF2B5EF4-FFF2-40B4-BE49-F238E27FC236}">
                <a16:creationId xmlns:a16="http://schemas.microsoft.com/office/drawing/2014/main" id="{36DBC954-8234-40E6-8FFB-EB0E4AD1EC1F}"/>
              </a:ext>
            </a:extLst>
          </p:cNvPr>
          <p:cNvPicPr>
            <a:picLocks noChangeAspect="1"/>
          </p:cNvPicPr>
          <p:nvPr/>
        </p:nvPicPr>
        <p:blipFill>
          <a:blip r:embed="rId8"/>
          <a:stretch>
            <a:fillRect/>
          </a:stretch>
        </p:blipFill>
        <p:spPr>
          <a:xfrm>
            <a:off x="6695918" y="1575225"/>
            <a:ext cx="2684338" cy="2259404"/>
          </a:xfrm>
          <a:prstGeom prst="rect">
            <a:avLst/>
          </a:prstGeom>
        </p:spPr>
      </p:pic>
      <p:sp>
        <p:nvSpPr>
          <p:cNvPr id="33" name="TextBox 32">
            <a:extLst>
              <a:ext uri="{FF2B5EF4-FFF2-40B4-BE49-F238E27FC236}">
                <a16:creationId xmlns:a16="http://schemas.microsoft.com/office/drawing/2014/main" id="{D9F59D9D-AFC7-4FCD-ABB0-0B65B8DA1C47}"/>
              </a:ext>
            </a:extLst>
          </p:cNvPr>
          <p:cNvSpPr txBox="1"/>
          <p:nvPr/>
        </p:nvSpPr>
        <p:spPr>
          <a:xfrm>
            <a:off x="9416394" y="1595703"/>
            <a:ext cx="2722299" cy="1938992"/>
          </a:xfrm>
          <a:prstGeom prst="rect">
            <a:avLst/>
          </a:prstGeom>
          <a:noFill/>
        </p:spPr>
        <p:txBody>
          <a:bodyPr wrap="square" rtlCol="0">
            <a:spAutoFit/>
          </a:bodyPr>
          <a:lstStyle/>
          <a:p>
            <a:pPr algn="ctr"/>
            <a:r>
              <a:rPr lang="en-US" sz="2400" b="1" dirty="0"/>
              <a:t>Trajectory must have enough energy to cross. Most trajectories do not cross</a:t>
            </a:r>
          </a:p>
        </p:txBody>
      </p:sp>
      <p:grpSp>
        <p:nvGrpSpPr>
          <p:cNvPr id="23" name="Group 22">
            <a:extLst>
              <a:ext uri="{FF2B5EF4-FFF2-40B4-BE49-F238E27FC236}">
                <a16:creationId xmlns:a16="http://schemas.microsoft.com/office/drawing/2014/main" id="{A7958A40-052C-440E-9AF5-DB24AAE6826E}"/>
              </a:ext>
            </a:extLst>
          </p:cNvPr>
          <p:cNvGrpSpPr/>
          <p:nvPr/>
        </p:nvGrpSpPr>
        <p:grpSpPr>
          <a:xfrm>
            <a:off x="2715922" y="3903032"/>
            <a:ext cx="5133019" cy="2346372"/>
            <a:chOff x="1759027" y="2937314"/>
            <a:chExt cx="5981117" cy="2711351"/>
          </a:xfrm>
        </p:grpSpPr>
        <p:pic>
          <p:nvPicPr>
            <p:cNvPr id="15" name="Picture 14" descr="A close up of a logo&#10;&#10;Description automatically generated">
              <a:extLst>
                <a:ext uri="{FF2B5EF4-FFF2-40B4-BE49-F238E27FC236}">
                  <a16:creationId xmlns:a16="http://schemas.microsoft.com/office/drawing/2014/main" id="{CB4D6C23-7CBF-4E3F-A5E6-406FB7F1F6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9027" y="2937314"/>
              <a:ext cx="3497454" cy="2711351"/>
            </a:xfrm>
            <a:prstGeom prst="rect">
              <a:avLst/>
            </a:prstGeom>
          </p:spPr>
        </p:pic>
        <p:sp>
          <p:nvSpPr>
            <p:cNvPr id="16" name="Rectangle 15">
              <a:extLst>
                <a:ext uri="{FF2B5EF4-FFF2-40B4-BE49-F238E27FC236}">
                  <a16:creationId xmlns:a16="http://schemas.microsoft.com/office/drawing/2014/main" id="{13274EA2-8ED9-4867-AE27-5BD12AC3A4CF}"/>
                </a:ext>
              </a:extLst>
            </p:cNvPr>
            <p:cNvSpPr/>
            <p:nvPr/>
          </p:nvSpPr>
          <p:spPr>
            <a:xfrm rot="19311019">
              <a:off x="6998611" y="4431211"/>
              <a:ext cx="741533" cy="395985"/>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06A40295-43D0-4DE5-B5A5-C8545CBCE47A}"/>
                </a:ext>
              </a:extLst>
            </p:cNvPr>
            <p:cNvCxnSpPr>
              <a:cxnSpLocks/>
            </p:cNvCxnSpPr>
            <p:nvPr/>
          </p:nvCxnSpPr>
          <p:spPr>
            <a:xfrm flipH="1" flipV="1">
              <a:off x="5210199" y="3513761"/>
              <a:ext cx="2250211" cy="732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A1B7BC-5FD3-4700-92C1-E745DFC5B98F}"/>
                </a:ext>
              </a:extLst>
            </p:cNvPr>
            <p:cNvCxnSpPr>
              <a:cxnSpLocks/>
            </p:cNvCxnSpPr>
            <p:nvPr/>
          </p:nvCxnSpPr>
          <p:spPr>
            <a:xfrm flipH="1">
              <a:off x="5301962" y="5050306"/>
              <a:ext cx="1879502" cy="250337"/>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B0FBC1F-DE4C-454E-B116-10EC3E901573}"/>
              </a:ext>
            </a:extLst>
          </p:cNvPr>
          <p:cNvSpPr/>
          <p:nvPr/>
        </p:nvSpPr>
        <p:spPr>
          <a:xfrm>
            <a:off x="1106593" y="6362241"/>
            <a:ext cx="5529462" cy="307777"/>
          </a:xfrm>
          <a:prstGeom prst="rect">
            <a:avLst/>
          </a:prstGeom>
        </p:spPr>
        <p:txBody>
          <a:bodyPr wrap="none">
            <a:spAutoFit/>
          </a:bodyPr>
          <a:lstStyle/>
          <a:p>
            <a:r>
              <a:rPr lang="en-US" sz="1400" dirty="0">
                <a:solidFill>
                  <a:srgbClr val="DD1100"/>
                </a:solidFill>
                <a:latin typeface="Source Sans Pro" panose="020B0503030403020204" pitchFamily="34" charset="0"/>
                <a:hlinkClick r:id="rId10"/>
              </a:rPr>
              <a:t>Galen Craven</a:t>
            </a:r>
            <a:r>
              <a:rPr lang="en-US" sz="1400" dirty="0">
                <a:solidFill>
                  <a:srgbClr val="DD1100"/>
                </a:solidFill>
                <a:latin typeface="Source Sans Pro" panose="020B0503030403020204" pitchFamily="34" charset="0"/>
              </a:rPr>
              <a:t>, </a:t>
            </a:r>
            <a:r>
              <a:rPr lang="en-US" sz="1400" dirty="0"/>
              <a:t>Trajectories on the Müller-Brown Potential Energy Surface</a:t>
            </a:r>
            <a:r>
              <a:rPr lang="en-US" sz="1400" dirty="0">
                <a:solidFill>
                  <a:srgbClr val="494949"/>
                </a:solidFill>
                <a:latin typeface="Source Sans Pro" panose="020B0503030403020204" pitchFamily="34" charset="0"/>
              </a:rPr>
              <a:t> </a:t>
            </a:r>
            <a:endParaRPr lang="en-US" sz="1400" dirty="0"/>
          </a:p>
        </p:txBody>
      </p:sp>
    </p:spTree>
    <p:extLst>
      <p:ext uri="{BB962C8B-B14F-4D97-AF65-F5344CB8AC3E}">
        <p14:creationId xmlns:p14="http://schemas.microsoft.com/office/powerpoint/2010/main" val="287932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35">
                                            <p:txEl>
                                              <p:pRg st="0" end="0"/>
                                            </p:txEl>
                                          </p:spTgt>
                                        </p:tgtEl>
                                        <p:attrNameLst>
                                          <p:attrName>style.visibility</p:attrName>
                                        </p:attrNameLst>
                                      </p:cBhvr>
                                      <p:to>
                                        <p:strVal val="visible"/>
                                      </p:to>
                                    </p:set>
                                    <p:anim calcmode="lin" valueType="num">
                                      <p:cBhvr>
                                        <p:cTn id="29" dur="10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35">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35">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35">
                                            <p:txEl>
                                              <p:pRg st="0" end="0"/>
                                            </p:txEl>
                                          </p:spTgt>
                                        </p:tgtEl>
                                      </p:cBhvr>
                                    </p:animEffect>
                                  </p:childTnLst>
                                </p:cTn>
                              </p:par>
                              <p:par>
                                <p:cTn id="33" presetID="31" presetClass="entr" presetSubtype="0" fill="hold" nodeType="withEffect">
                                  <p:stCondLst>
                                    <p:cond delay="0"/>
                                  </p:stCondLst>
                                  <p:childTnLst>
                                    <p:set>
                                      <p:cBhvr>
                                        <p:cTn id="34" dur="1" fill="hold">
                                          <p:stCondLst>
                                            <p:cond delay="0"/>
                                          </p:stCondLst>
                                        </p:cTn>
                                        <p:tgtEl>
                                          <p:spTgt spid="35">
                                            <p:txEl>
                                              <p:pRg st="1" end="1"/>
                                            </p:txEl>
                                          </p:spTgt>
                                        </p:tgtEl>
                                        <p:attrNameLst>
                                          <p:attrName>style.visibility</p:attrName>
                                        </p:attrNameLst>
                                      </p:cBhvr>
                                      <p:to>
                                        <p:strVal val="visible"/>
                                      </p:to>
                                    </p:set>
                                    <p:anim calcmode="lin" valueType="num">
                                      <p:cBhvr>
                                        <p:cTn id="35" dur="1000" fill="hold"/>
                                        <p:tgtEl>
                                          <p:spTgt spid="35">
                                            <p:txEl>
                                              <p:pRg st="1" end="1"/>
                                            </p:txEl>
                                          </p:spTgt>
                                        </p:tgtEl>
                                        <p:attrNameLst>
                                          <p:attrName>ppt_w</p:attrName>
                                        </p:attrNameLst>
                                      </p:cBhvr>
                                      <p:tavLst>
                                        <p:tav tm="0">
                                          <p:val>
                                            <p:fltVal val="0"/>
                                          </p:val>
                                        </p:tav>
                                        <p:tav tm="100000">
                                          <p:val>
                                            <p:strVal val="#ppt_w"/>
                                          </p:val>
                                        </p:tav>
                                      </p:tavLst>
                                    </p:anim>
                                    <p:anim calcmode="lin" valueType="num">
                                      <p:cBhvr>
                                        <p:cTn id="36" dur="1000" fill="hold"/>
                                        <p:tgtEl>
                                          <p:spTgt spid="35">
                                            <p:txEl>
                                              <p:pRg st="1" end="1"/>
                                            </p:txEl>
                                          </p:spTgt>
                                        </p:tgtEl>
                                        <p:attrNameLst>
                                          <p:attrName>ppt_h</p:attrName>
                                        </p:attrNameLst>
                                      </p:cBhvr>
                                      <p:tavLst>
                                        <p:tav tm="0">
                                          <p:val>
                                            <p:fltVal val="0"/>
                                          </p:val>
                                        </p:tav>
                                        <p:tav tm="100000">
                                          <p:val>
                                            <p:strVal val="#ppt_h"/>
                                          </p:val>
                                        </p:tav>
                                      </p:tavLst>
                                    </p:anim>
                                    <p:anim calcmode="lin" valueType="num">
                                      <p:cBhvr>
                                        <p:cTn id="37" dur="1000" fill="hold"/>
                                        <p:tgtEl>
                                          <p:spTgt spid="35">
                                            <p:txEl>
                                              <p:pRg st="1" end="1"/>
                                            </p:txEl>
                                          </p:spTgt>
                                        </p:tgtEl>
                                        <p:attrNameLst>
                                          <p:attrName>style.rotation</p:attrName>
                                        </p:attrNameLst>
                                      </p:cBhvr>
                                      <p:tavLst>
                                        <p:tav tm="0">
                                          <p:val>
                                            <p:fltVal val="90"/>
                                          </p:val>
                                        </p:tav>
                                        <p:tav tm="100000">
                                          <p:val>
                                            <p:fltVal val="0"/>
                                          </p:val>
                                        </p:tav>
                                      </p:tavLst>
                                    </p:anim>
                                    <p:animEffect transition="in" filter="fade">
                                      <p:cBhvr>
                                        <p:cTn id="38" dur="1000"/>
                                        <p:tgtEl>
                                          <p:spTgt spid="3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ACC72-4A6C-40F7-970C-87223A7E9F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881" y="669883"/>
            <a:ext cx="8696326" cy="551823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33891C-F1EA-4D09-9D4E-7BA7B77D4D01}"/>
                  </a:ext>
                </a:extLst>
              </p:cNvPr>
              <p:cNvSpPr txBox="1"/>
              <p:nvPr/>
            </p:nvSpPr>
            <p:spPr>
              <a:xfrm>
                <a:off x="8266176" y="669883"/>
                <a:ext cx="2645664" cy="9857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𝑘</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𝑂</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m:t>
                              </m:r>
                            </m:sup>
                          </m:sSup>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3</m:t>
                              </m:r>
                            </m:sub>
                          </m:sSub>
                          <m:r>
                            <a:rPr lang="en-US" b="0" i="1" smtClean="0">
                              <a:latin typeface="Cambria Math" panose="02040503050406030204" pitchFamily="18" charset="0"/>
                            </a:rPr>
                            <m:t>𝐵𝑟</m:t>
                          </m:r>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𝐴𝑒𝑥𝑝</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𝐴</m:t>
                                  </m:r>
                                </m:sub>
                              </m:sSub>
                            </m:num>
                            <m:den>
                              <m:r>
                                <a:rPr lang="en-US" b="0" i="1" smtClean="0">
                                  <a:latin typeface="Cambria Math" panose="02040503050406030204" pitchFamily="18" charset="0"/>
                                </a:rPr>
                                <m:t>𝑅𝑇</m:t>
                              </m:r>
                            </m:den>
                          </m:f>
                        </m:e>
                      </m:d>
                    </m:oMath>
                  </m:oMathPara>
                </a14:m>
                <a:endParaRPr lang="en-US" dirty="0"/>
              </a:p>
            </p:txBody>
          </p:sp>
        </mc:Choice>
        <mc:Fallback xmlns="">
          <p:sp>
            <p:nvSpPr>
              <p:cNvPr id="4" name="TextBox 3">
                <a:extLst>
                  <a:ext uri="{FF2B5EF4-FFF2-40B4-BE49-F238E27FC236}">
                    <a16:creationId xmlns:a16="http://schemas.microsoft.com/office/drawing/2014/main" id="{C533891C-F1EA-4D09-9D4E-7BA7B77D4D01}"/>
                  </a:ext>
                </a:extLst>
              </p:cNvPr>
              <p:cNvSpPr txBox="1">
                <a:spLocks noRot="1" noChangeAspect="1" noMove="1" noResize="1" noEditPoints="1" noAdjustHandles="1" noChangeArrowheads="1" noChangeShapeType="1" noTextEdit="1"/>
              </p:cNvSpPr>
              <p:nvPr/>
            </p:nvSpPr>
            <p:spPr>
              <a:xfrm>
                <a:off x="8266176" y="669883"/>
                <a:ext cx="2645664" cy="985719"/>
              </a:xfrm>
              <a:prstGeom prst="rect">
                <a:avLst/>
              </a:prstGeom>
              <a:blipFill>
                <a:blip r:embed="rId3"/>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CE8931E-6DBA-4810-8AAA-3FA29ABB9798}"/>
              </a:ext>
            </a:extLst>
          </p:cNvPr>
          <p:cNvSpPr>
            <a:spLocks noGrp="1"/>
          </p:cNvSpPr>
          <p:nvPr>
            <p:ph type="sldNum" sz="quarter" idx="12"/>
          </p:nvPr>
        </p:nvSpPr>
        <p:spPr/>
        <p:txBody>
          <a:bodyPr/>
          <a:lstStyle/>
          <a:p>
            <a:fld id="{845009F0-AF82-44FC-877D-B8A50C89F624}" type="slidenum">
              <a:rPr lang="en-US" smtClean="0"/>
              <a:t>6</a:t>
            </a:fld>
            <a:endParaRPr lang="en-US"/>
          </a:p>
        </p:txBody>
      </p:sp>
    </p:spTree>
    <p:extLst>
      <p:ext uri="{BB962C8B-B14F-4D97-AF65-F5344CB8AC3E}">
        <p14:creationId xmlns:p14="http://schemas.microsoft.com/office/powerpoint/2010/main" val="436442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F23EE8-C7AB-49B3-85FD-594321D0F78E}"/>
              </a:ext>
            </a:extLst>
          </p:cNvPr>
          <p:cNvSpPr/>
          <p:nvPr/>
        </p:nvSpPr>
        <p:spPr>
          <a:xfrm>
            <a:off x="635000" y="1779687"/>
            <a:ext cx="5937938" cy="4585871"/>
          </a:xfrm>
          <a:prstGeom prst="rect">
            <a:avLst/>
          </a:prstGeom>
        </p:spPr>
        <p:txBody>
          <a:bodyPr wrap="square">
            <a:spAutoFit/>
          </a:bodyPr>
          <a:lstStyle/>
          <a:p>
            <a:endParaRPr lang="en-US" dirty="0"/>
          </a:p>
          <a:p>
            <a:pPr marL="285750" indent="-285750">
              <a:buFont typeface="Arial" pitchFamily="34" charset="0"/>
              <a:buChar char="•"/>
            </a:pPr>
            <a:r>
              <a:rPr lang="en-US" sz="1600" dirty="0"/>
              <a:t>Multiple TS present</a:t>
            </a:r>
          </a:p>
          <a:p>
            <a:pPr marL="742950" lvl="1" indent="-285750">
              <a:buFont typeface="Arial" pitchFamily="34" charset="0"/>
              <a:buChar char="•"/>
            </a:pPr>
            <a:endParaRPr lang="en-US" sz="1600" dirty="0"/>
          </a:p>
          <a:p>
            <a:pPr marL="285750" indent="-285750">
              <a:buFont typeface="Arial" pitchFamily="34" charset="0"/>
              <a:buChar char="•"/>
            </a:pPr>
            <a:r>
              <a:rPr lang="en-US" sz="1600" dirty="0"/>
              <a:t>Many TS types</a:t>
            </a:r>
          </a:p>
          <a:p>
            <a:pPr lvl="1"/>
            <a:endParaRPr lang="en-US" sz="1600" dirty="0"/>
          </a:p>
          <a:p>
            <a:pPr marL="285750" indent="-285750">
              <a:buFont typeface="Arial" pitchFamily="34" charset="0"/>
              <a:buChar char="•"/>
            </a:pPr>
            <a:r>
              <a:rPr lang="en-US" sz="1600" dirty="0"/>
              <a:t>Mathematically</a:t>
            </a:r>
          </a:p>
          <a:p>
            <a:pPr marL="742950" lvl="1" indent="-285750">
              <a:buFont typeface="Arial" pitchFamily="34" charset="0"/>
              <a:buChar char="•"/>
            </a:pPr>
            <a:r>
              <a:rPr lang="en-US" sz="1600" dirty="0"/>
              <a:t>first order saddle point “pringles chip”</a:t>
            </a:r>
          </a:p>
          <a:p>
            <a:pPr marL="742950" lvl="1" indent="-285750">
              <a:buFont typeface="Arial" pitchFamily="34" charset="0"/>
              <a:buChar char="•"/>
            </a:pPr>
            <a:r>
              <a:rPr lang="en-US" sz="1600" dirty="0"/>
              <a:t>Lowest path between reactant valley and product valley is reaction path</a:t>
            </a:r>
          </a:p>
          <a:p>
            <a:pPr marL="1200150" lvl="2" indent="-285750">
              <a:buFont typeface="Arial" pitchFamily="34" charset="0"/>
              <a:buChar char="•"/>
            </a:pPr>
            <a:endParaRPr lang="en-US" sz="1600" dirty="0"/>
          </a:p>
          <a:p>
            <a:pPr marL="285750" indent="-285750">
              <a:buFont typeface="Arial" pitchFamily="34" charset="0"/>
              <a:buChar char="•"/>
            </a:pPr>
            <a:r>
              <a:rPr lang="en-US" sz="1600" dirty="0"/>
              <a:t>Calculation strategies</a:t>
            </a:r>
          </a:p>
          <a:p>
            <a:pPr marL="742950" lvl="1" indent="-285750">
              <a:buFont typeface="Arial" pitchFamily="34" charset="0"/>
              <a:buChar char="•"/>
            </a:pPr>
            <a:r>
              <a:rPr lang="en-US" sz="1600" dirty="0" err="1"/>
              <a:t>Opt</a:t>
            </a:r>
            <a:r>
              <a:rPr lang="en-US" sz="1600" dirty="0"/>
              <a:t> TS from guess structure</a:t>
            </a:r>
          </a:p>
          <a:p>
            <a:pPr marL="1200150" lvl="2" indent="-285750">
              <a:buFont typeface="Arial" pitchFamily="34" charset="0"/>
              <a:buChar char="•"/>
            </a:pPr>
            <a:r>
              <a:rPr lang="en-US" sz="1600" dirty="0"/>
              <a:t>Requires calculating IRC (intrinsic reaction path)</a:t>
            </a:r>
          </a:p>
          <a:p>
            <a:pPr marL="742950" lvl="1" indent="-285750">
              <a:buFont typeface="Arial" pitchFamily="34" charset="0"/>
              <a:buChar char="•"/>
            </a:pPr>
            <a:r>
              <a:rPr lang="en-US" sz="1600" dirty="0"/>
              <a:t>Single Ended</a:t>
            </a:r>
          </a:p>
          <a:p>
            <a:pPr marL="742950" lvl="1" indent="-285750">
              <a:buFont typeface="Arial" pitchFamily="34" charset="0"/>
              <a:buChar char="•"/>
            </a:pPr>
            <a:r>
              <a:rPr lang="en-US" sz="1600" dirty="0"/>
              <a:t>Double Ended</a:t>
            </a:r>
          </a:p>
          <a:p>
            <a:pPr marL="1200150" lvl="2" indent="-285750">
              <a:buFont typeface="Arial" pitchFamily="34" charset="0"/>
              <a:buChar char="•"/>
            </a:pPr>
            <a:endParaRPr lang="en-US" sz="1600" dirty="0"/>
          </a:p>
          <a:p>
            <a:pPr marL="285750" indent="-285750">
              <a:buFont typeface="Arial" pitchFamily="34" charset="0"/>
              <a:buChar char="•"/>
            </a:pPr>
            <a:endParaRPr lang="en-US" sz="1600" dirty="0"/>
          </a:p>
          <a:p>
            <a:endParaRPr lang="en-US" dirty="0"/>
          </a:p>
        </p:txBody>
      </p:sp>
      <p:sp>
        <p:nvSpPr>
          <p:cNvPr id="5" name="Rectangle 4">
            <a:extLst>
              <a:ext uri="{FF2B5EF4-FFF2-40B4-BE49-F238E27FC236}">
                <a16:creationId xmlns:a16="http://schemas.microsoft.com/office/drawing/2014/main" id="{BBD434BB-6814-449B-90BB-A00EC3C31955}"/>
              </a:ext>
            </a:extLst>
          </p:cNvPr>
          <p:cNvSpPr/>
          <p:nvPr/>
        </p:nvSpPr>
        <p:spPr>
          <a:xfrm>
            <a:off x="278057" y="6378576"/>
            <a:ext cx="6155852" cy="276999"/>
          </a:xfrm>
          <a:prstGeom prst="rect">
            <a:avLst/>
          </a:prstGeom>
        </p:spPr>
        <p:txBody>
          <a:bodyPr wrap="none">
            <a:spAutoFit/>
          </a:bodyPr>
          <a:lstStyle/>
          <a:p>
            <a:pPr lvl="1"/>
            <a:r>
              <a:rPr lang="en-US" sz="1200" dirty="0"/>
              <a:t>Fukui, K. </a:t>
            </a:r>
            <a:r>
              <a:rPr lang="en-US" sz="1200" i="1" dirty="0"/>
              <a:t>Acc. Chem. Res.,</a:t>
            </a:r>
            <a:r>
              <a:rPr lang="en-US" sz="1200" dirty="0"/>
              <a:t> </a:t>
            </a:r>
            <a:r>
              <a:rPr lang="en-US" sz="1200" b="1" dirty="0"/>
              <a:t>1981,</a:t>
            </a:r>
            <a:r>
              <a:rPr lang="en-US" sz="1200" i="1" dirty="0"/>
              <a:t> 14,</a:t>
            </a:r>
            <a:r>
              <a:rPr lang="en-US" sz="1200" dirty="0"/>
              <a:t> 363.; </a:t>
            </a:r>
            <a:r>
              <a:rPr lang="en-US" sz="1200" dirty="0" err="1">
                <a:solidFill>
                  <a:srgbClr val="000000"/>
                </a:solidFill>
                <a:ea typeface="Times New Roman"/>
              </a:rPr>
              <a:t>Kraka</a:t>
            </a:r>
            <a:r>
              <a:rPr lang="en-US" sz="1200" dirty="0">
                <a:solidFill>
                  <a:srgbClr val="000000"/>
                </a:solidFill>
                <a:ea typeface="Times New Roman"/>
              </a:rPr>
              <a:t>, E. </a:t>
            </a:r>
            <a:r>
              <a:rPr lang="en-US" sz="1200" i="1" dirty="0">
                <a:solidFill>
                  <a:srgbClr val="000000"/>
                </a:solidFill>
                <a:ea typeface="Times New Roman"/>
              </a:rPr>
              <a:t>WIREs </a:t>
            </a:r>
            <a:r>
              <a:rPr lang="en-US" sz="1200" i="1" dirty="0" err="1">
                <a:solidFill>
                  <a:srgbClr val="000000"/>
                </a:solidFill>
                <a:ea typeface="Times New Roman"/>
              </a:rPr>
              <a:t>Comput</a:t>
            </a:r>
            <a:r>
              <a:rPr lang="en-US" sz="1200" i="1" dirty="0">
                <a:solidFill>
                  <a:srgbClr val="000000"/>
                </a:solidFill>
                <a:ea typeface="Times New Roman"/>
              </a:rPr>
              <a:t> </a:t>
            </a:r>
            <a:r>
              <a:rPr lang="en-US" sz="1200" i="1" dirty="0" err="1">
                <a:solidFill>
                  <a:srgbClr val="000000"/>
                </a:solidFill>
                <a:ea typeface="Times New Roman"/>
              </a:rPr>
              <a:t>Mol</a:t>
            </a:r>
            <a:r>
              <a:rPr lang="en-US" sz="1200" i="1" dirty="0">
                <a:solidFill>
                  <a:srgbClr val="000000"/>
                </a:solidFill>
                <a:ea typeface="Times New Roman"/>
              </a:rPr>
              <a:t> </a:t>
            </a:r>
            <a:r>
              <a:rPr lang="en-US" sz="1200" i="1" dirty="0" err="1">
                <a:solidFill>
                  <a:srgbClr val="000000"/>
                </a:solidFill>
                <a:ea typeface="Times New Roman"/>
              </a:rPr>
              <a:t>Sci</a:t>
            </a:r>
            <a:r>
              <a:rPr lang="en-US" sz="1200" i="1" dirty="0">
                <a:solidFill>
                  <a:srgbClr val="000000"/>
                </a:solidFill>
                <a:ea typeface="Times New Roman"/>
              </a:rPr>
              <a:t>, </a:t>
            </a:r>
            <a:r>
              <a:rPr lang="en-US" sz="1200" b="1" dirty="0">
                <a:solidFill>
                  <a:srgbClr val="000000"/>
                </a:solidFill>
                <a:ea typeface="Times New Roman"/>
              </a:rPr>
              <a:t>2011</a:t>
            </a:r>
            <a:r>
              <a:rPr lang="en-US" sz="1200" dirty="0">
                <a:solidFill>
                  <a:srgbClr val="000000"/>
                </a:solidFill>
                <a:ea typeface="Times New Roman"/>
              </a:rPr>
              <a:t>, </a:t>
            </a:r>
            <a:r>
              <a:rPr lang="en-US" sz="1200" i="1" dirty="0">
                <a:solidFill>
                  <a:srgbClr val="000000"/>
                </a:solidFill>
                <a:ea typeface="Times New Roman"/>
              </a:rPr>
              <a:t>1, </a:t>
            </a:r>
            <a:r>
              <a:rPr lang="en-US" sz="1200" dirty="0">
                <a:solidFill>
                  <a:srgbClr val="000000"/>
                </a:solidFill>
                <a:ea typeface="Times New Roman"/>
              </a:rPr>
              <a:t>531</a:t>
            </a:r>
            <a:endParaRPr lang="en-US" sz="1200" dirty="0"/>
          </a:p>
        </p:txBody>
      </p:sp>
      <p:sp>
        <p:nvSpPr>
          <p:cNvPr id="6" name="Rectangle 5">
            <a:extLst>
              <a:ext uri="{FF2B5EF4-FFF2-40B4-BE49-F238E27FC236}">
                <a16:creationId xmlns:a16="http://schemas.microsoft.com/office/drawing/2014/main" id="{C02FDA24-77D8-40F4-BC98-9675E779E826}"/>
              </a:ext>
            </a:extLst>
          </p:cNvPr>
          <p:cNvSpPr/>
          <p:nvPr/>
        </p:nvSpPr>
        <p:spPr>
          <a:xfrm>
            <a:off x="791795" y="438769"/>
            <a:ext cx="6294881" cy="1446550"/>
          </a:xfrm>
          <a:prstGeom prst="rect">
            <a:avLst/>
          </a:prstGeom>
        </p:spPr>
        <p:txBody>
          <a:bodyPr wrap="square">
            <a:spAutoFit/>
          </a:bodyPr>
          <a:lstStyle/>
          <a:p>
            <a:r>
              <a:rPr lang="en-US" sz="4400" b="1" dirty="0">
                <a:solidFill>
                  <a:srgbClr val="8C1515"/>
                </a:solidFill>
                <a:latin typeface="+mj-lt"/>
              </a:rPr>
              <a:t>Process for TS finding  relatively difficult</a:t>
            </a:r>
          </a:p>
        </p:txBody>
      </p:sp>
      <p:pic>
        <p:nvPicPr>
          <p:cNvPr id="7" name="Picture 2">
            <a:extLst>
              <a:ext uri="{FF2B5EF4-FFF2-40B4-BE49-F238E27FC236}">
                <a16:creationId xmlns:a16="http://schemas.microsoft.com/office/drawing/2014/main" id="{4EAD0096-C187-44AB-B51A-017B937BAB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7647" y="764893"/>
            <a:ext cx="4267747" cy="5752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Slide Number Placeholder 8">
            <a:extLst>
              <a:ext uri="{FF2B5EF4-FFF2-40B4-BE49-F238E27FC236}">
                <a16:creationId xmlns:a16="http://schemas.microsoft.com/office/drawing/2014/main" id="{EC708517-9768-4DFB-AB78-4E1CBF9A7F58}"/>
              </a:ext>
            </a:extLst>
          </p:cNvPr>
          <p:cNvSpPr>
            <a:spLocks noGrp="1"/>
          </p:cNvSpPr>
          <p:nvPr>
            <p:ph type="sldNum" sz="quarter" idx="12"/>
          </p:nvPr>
        </p:nvSpPr>
        <p:spPr/>
        <p:txBody>
          <a:bodyPr/>
          <a:lstStyle/>
          <a:p>
            <a:fld id="{845009F0-AF82-44FC-877D-B8A50C89F624}" type="slidenum">
              <a:rPr lang="en-US" smtClean="0"/>
              <a:t>7</a:t>
            </a:fld>
            <a:endParaRPr lang="en-US"/>
          </a:p>
        </p:txBody>
      </p:sp>
    </p:spTree>
    <p:extLst>
      <p:ext uri="{BB962C8B-B14F-4D97-AF65-F5344CB8AC3E}">
        <p14:creationId xmlns:p14="http://schemas.microsoft.com/office/powerpoint/2010/main" val="100725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70994F-760C-4E3A-8835-5CF4F8E00DDE}"/>
              </a:ext>
            </a:extLst>
          </p:cNvPr>
          <p:cNvSpPr/>
          <p:nvPr/>
        </p:nvSpPr>
        <p:spPr>
          <a:xfrm>
            <a:off x="652809" y="1583709"/>
            <a:ext cx="6096000" cy="4955203"/>
          </a:xfrm>
          <a:prstGeom prst="rect">
            <a:avLst/>
          </a:prstGeom>
        </p:spPr>
        <p:txBody>
          <a:bodyPr wrap="square">
            <a:spAutoFit/>
          </a:bodyPr>
          <a:lstStyle/>
          <a:p>
            <a:r>
              <a:rPr lang="en-US" sz="2000" dirty="0"/>
              <a:t>Constrained Quasi-Newton (Needs 2 or more ends…)</a:t>
            </a:r>
          </a:p>
          <a:p>
            <a:pPr marL="742950" lvl="1" indent="-285750">
              <a:buFont typeface="Arial" panose="020B0604020202020204" pitchFamily="34" charset="0"/>
              <a:buChar char="•"/>
            </a:pPr>
            <a:r>
              <a:rPr lang="en-US" sz="2000" dirty="0"/>
              <a:t>QST2 requires 2 </a:t>
            </a:r>
          </a:p>
          <a:p>
            <a:pPr marL="742950" lvl="1" indent="-285750">
              <a:buFont typeface="Arial" panose="020B0604020202020204" pitchFamily="34" charset="0"/>
              <a:buChar char="•"/>
            </a:pPr>
            <a:r>
              <a:rPr lang="en-US" sz="2000" dirty="0"/>
              <a:t>QST3 requires 3</a:t>
            </a:r>
          </a:p>
          <a:p>
            <a:pPr marL="742950" lvl="1" indent="-285750">
              <a:buFont typeface="Arial" panose="020B0604020202020204" pitchFamily="34" charset="0"/>
              <a:buChar char="•"/>
            </a:pPr>
            <a:r>
              <a:rPr lang="en-US" sz="2000" dirty="0"/>
              <a:t>Uses either linear or quadradic synchronous transit to interpolate between points (fixes interpolation issue in Cartesian coordinates)</a:t>
            </a:r>
          </a:p>
          <a:p>
            <a:endParaRPr lang="en-US" sz="2000" dirty="0"/>
          </a:p>
          <a:p>
            <a:r>
              <a:rPr lang="en-US" sz="2000" dirty="0"/>
              <a:t>Nudged Elastic Band</a:t>
            </a:r>
          </a:p>
          <a:p>
            <a:pPr marL="742950" lvl="1" indent="-285750">
              <a:buFont typeface="Arial" panose="020B0604020202020204" pitchFamily="34" charset="0"/>
              <a:buChar char="•"/>
            </a:pPr>
            <a:r>
              <a:rPr lang="en-US" sz="2000" dirty="0"/>
              <a:t>Creates artificial forces parallel to string that keeps images separated along path</a:t>
            </a:r>
          </a:p>
          <a:p>
            <a:pPr marL="285750" indent="-285750">
              <a:buFont typeface="Arial" panose="020B0604020202020204" pitchFamily="34" charset="0"/>
              <a:buChar char="•"/>
            </a:pPr>
            <a:endParaRPr lang="en-US" sz="2000" dirty="0"/>
          </a:p>
          <a:p>
            <a:r>
              <a:rPr lang="en-US" sz="2000" dirty="0"/>
              <a:t>String Methods</a:t>
            </a:r>
          </a:p>
          <a:p>
            <a:pPr marL="742950" lvl="1" indent="-285750">
              <a:buFont typeface="Arial" panose="020B0604020202020204" pitchFamily="34" charset="0"/>
              <a:buChar char="•"/>
            </a:pPr>
            <a:r>
              <a:rPr lang="en-US" sz="2000" dirty="0"/>
              <a:t>String Method</a:t>
            </a:r>
          </a:p>
          <a:p>
            <a:pPr marL="742950" lvl="1" indent="-285750">
              <a:buFont typeface="Arial" panose="020B0604020202020204" pitchFamily="34" charset="0"/>
              <a:buChar char="•"/>
            </a:pPr>
            <a:r>
              <a:rPr lang="en-US" sz="2000" dirty="0"/>
              <a:t>Double-Ended Growing string method (GSM) </a:t>
            </a:r>
          </a:p>
          <a:p>
            <a:pPr marL="285750" indent="-285750">
              <a:buFont typeface="Arial" panose="020B0604020202020204" pitchFamily="34" charset="0"/>
              <a:buChar char="•"/>
            </a:pPr>
            <a:endParaRPr lang="en-US" dirty="0"/>
          </a:p>
          <a:p>
            <a:endParaRPr lang="en-US" dirty="0"/>
          </a:p>
        </p:txBody>
      </p:sp>
      <p:pic>
        <p:nvPicPr>
          <p:cNvPr id="7" name="Picture 6" descr="A close up of a map&#10;&#10;Description automatically generated">
            <a:extLst>
              <a:ext uri="{FF2B5EF4-FFF2-40B4-BE49-F238E27FC236}">
                <a16:creationId xmlns:a16="http://schemas.microsoft.com/office/drawing/2014/main" id="{21723F65-D9BC-4A43-9946-6C6C03678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798" y="1722421"/>
            <a:ext cx="3812981" cy="4204447"/>
          </a:xfrm>
          <a:prstGeom prst="rect">
            <a:avLst/>
          </a:prstGeom>
        </p:spPr>
      </p:pic>
      <p:sp>
        <p:nvSpPr>
          <p:cNvPr id="13" name="Rectangle 12">
            <a:extLst>
              <a:ext uri="{FF2B5EF4-FFF2-40B4-BE49-F238E27FC236}">
                <a16:creationId xmlns:a16="http://schemas.microsoft.com/office/drawing/2014/main" id="{DCE67A52-85C4-42BB-8B30-AACA93D2A7D1}"/>
              </a:ext>
            </a:extLst>
          </p:cNvPr>
          <p:cNvSpPr/>
          <p:nvPr/>
        </p:nvSpPr>
        <p:spPr>
          <a:xfrm>
            <a:off x="1699372" y="579163"/>
            <a:ext cx="8982075" cy="769441"/>
          </a:xfrm>
          <a:prstGeom prst="rect">
            <a:avLst/>
          </a:prstGeom>
        </p:spPr>
        <p:txBody>
          <a:bodyPr wrap="square">
            <a:spAutoFit/>
          </a:bodyPr>
          <a:lstStyle/>
          <a:p>
            <a:pPr algn="ctr"/>
            <a:r>
              <a:rPr lang="en-US" sz="4400" b="1" dirty="0">
                <a:solidFill>
                  <a:srgbClr val="8C1515"/>
                </a:solidFill>
                <a:latin typeface="+mj-lt"/>
              </a:rPr>
              <a:t>Methods: Double Ended</a:t>
            </a:r>
          </a:p>
        </p:txBody>
      </p:sp>
      <p:sp>
        <p:nvSpPr>
          <p:cNvPr id="11" name="Slide Number Placeholder 10">
            <a:extLst>
              <a:ext uri="{FF2B5EF4-FFF2-40B4-BE49-F238E27FC236}">
                <a16:creationId xmlns:a16="http://schemas.microsoft.com/office/drawing/2014/main" id="{86B9F82C-512B-451D-A965-294F67348467}"/>
              </a:ext>
            </a:extLst>
          </p:cNvPr>
          <p:cNvSpPr>
            <a:spLocks noGrp="1"/>
          </p:cNvSpPr>
          <p:nvPr>
            <p:ph type="sldNum" sz="quarter" idx="12"/>
          </p:nvPr>
        </p:nvSpPr>
        <p:spPr/>
        <p:txBody>
          <a:bodyPr/>
          <a:lstStyle/>
          <a:p>
            <a:fld id="{845009F0-AF82-44FC-877D-B8A50C89F624}" type="slidenum">
              <a:rPr lang="en-US" smtClean="0"/>
              <a:t>8</a:t>
            </a:fld>
            <a:endParaRPr lang="en-US"/>
          </a:p>
        </p:txBody>
      </p:sp>
    </p:spTree>
    <p:extLst>
      <p:ext uri="{BB962C8B-B14F-4D97-AF65-F5344CB8AC3E}">
        <p14:creationId xmlns:p14="http://schemas.microsoft.com/office/powerpoint/2010/main" val="201315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0242" y="1829198"/>
            <a:ext cx="6651251" cy="3847207"/>
          </a:xfrm>
          <a:prstGeom prst="rect">
            <a:avLst/>
          </a:prstGeom>
        </p:spPr>
        <p:txBody>
          <a:bodyPr wrap="square">
            <a:spAutoFit/>
          </a:bodyPr>
          <a:lstStyle/>
          <a:p>
            <a:pPr marL="285750" indent="-285750">
              <a:buFont typeface="Arial" pitchFamily="34" charset="0"/>
              <a:buChar char="•"/>
            </a:pPr>
            <a:r>
              <a:rPr lang="en-US" sz="2400" dirty="0"/>
              <a:t>Coordinate Pushing</a:t>
            </a:r>
          </a:p>
          <a:p>
            <a:pPr marL="742950" lvl="1" indent="-285750">
              <a:buFont typeface="Arial" pitchFamily="34" charset="0"/>
              <a:buChar char="•"/>
            </a:pPr>
            <a:r>
              <a:rPr lang="en-US" sz="2400" dirty="0"/>
              <a:t>Directed by constrained optimization</a:t>
            </a:r>
          </a:p>
          <a:p>
            <a:pPr marL="285750" indent="-285750">
              <a:buFont typeface="Arial" pitchFamily="34" charset="0"/>
              <a:buChar char="•"/>
            </a:pPr>
            <a:r>
              <a:rPr lang="en-US" sz="2400" dirty="0"/>
              <a:t>Shallowest Ascent</a:t>
            </a:r>
          </a:p>
          <a:p>
            <a:pPr marL="285750" indent="-285750">
              <a:buFont typeface="Arial" pitchFamily="34" charset="0"/>
              <a:buChar char="•"/>
            </a:pPr>
            <a:r>
              <a:rPr lang="en-US" sz="2400" dirty="0"/>
              <a:t>Dimer method</a:t>
            </a:r>
          </a:p>
          <a:p>
            <a:pPr marL="742950" lvl="1" indent="-285750">
              <a:buFont typeface="Arial" pitchFamily="34" charset="0"/>
              <a:buChar char="•"/>
            </a:pPr>
            <a:r>
              <a:rPr lang="en-US" sz="2000" dirty="0"/>
              <a:t>The “dimer” is formed by two images very close to each other on the PES. The method works by moving the dimer uphill from the starting position whilst rotating the dimer to find the direction of lowest curvature (ultimately negative). </a:t>
            </a:r>
          </a:p>
          <a:p>
            <a:pPr marL="285750" indent="-285750">
              <a:buFont typeface="Arial" pitchFamily="34" charset="0"/>
              <a:buChar char="•"/>
            </a:pPr>
            <a:r>
              <a:rPr lang="en-US" sz="2400" dirty="0"/>
              <a:t>Single-Ended growing String Method</a:t>
            </a:r>
          </a:p>
          <a:p>
            <a:pPr marL="742950" lvl="1" indent="-285750">
              <a:buFont typeface="Arial" pitchFamily="34" charset="0"/>
              <a:buChar char="•"/>
            </a:pPr>
            <a:r>
              <a:rPr lang="en-US" sz="2000" dirty="0"/>
              <a:t> Coordinate pushing with internal coordinates</a:t>
            </a:r>
          </a:p>
        </p:txBody>
      </p:sp>
      <p:sp>
        <p:nvSpPr>
          <p:cNvPr id="3" name="Rectangle 2"/>
          <p:cNvSpPr/>
          <p:nvPr/>
        </p:nvSpPr>
        <p:spPr>
          <a:xfrm>
            <a:off x="1062638" y="6166781"/>
            <a:ext cx="4891314" cy="338554"/>
          </a:xfrm>
          <a:prstGeom prst="rect">
            <a:avLst/>
          </a:prstGeom>
        </p:spPr>
        <p:txBody>
          <a:bodyPr wrap="square">
            <a:spAutoFit/>
          </a:bodyPr>
          <a:lstStyle/>
          <a:p>
            <a:r>
              <a:rPr lang="en-US" sz="1600" dirty="0" err="1"/>
              <a:t>Peng</a:t>
            </a:r>
            <a:r>
              <a:rPr lang="en-US" sz="1600" dirty="0"/>
              <a:t> CY, Schlegel HB. </a:t>
            </a:r>
            <a:r>
              <a:rPr lang="en-US" sz="1600" i="1" dirty="0" err="1"/>
              <a:t>Isr</a:t>
            </a:r>
            <a:r>
              <a:rPr lang="en-US" sz="1600" i="1" dirty="0"/>
              <a:t> J </a:t>
            </a:r>
            <a:r>
              <a:rPr lang="en-US" sz="1600" i="1" dirty="0" err="1"/>
              <a:t>Chem</a:t>
            </a:r>
            <a:r>
              <a:rPr lang="en-US" sz="1600" i="1" dirty="0"/>
              <a:t> </a:t>
            </a:r>
            <a:r>
              <a:rPr lang="en-US" sz="1600" b="1" dirty="0"/>
              <a:t>1993</a:t>
            </a:r>
            <a:r>
              <a:rPr lang="en-US" sz="1600" dirty="0"/>
              <a:t>, </a:t>
            </a:r>
            <a:r>
              <a:rPr lang="en-US" sz="1600" i="1" dirty="0"/>
              <a:t>33</a:t>
            </a:r>
            <a:r>
              <a:rPr lang="en-US" sz="1600" dirty="0"/>
              <a:t> : 449–454.</a:t>
            </a:r>
          </a:p>
        </p:txBody>
      </p:sp>
      <p:pic>
        <p:nvPicPr>
          <p:cNvPr id="15365" name="Picture 5" descr="File:Euler meth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175" y="2201297"/>
            <a:ext cx="3489992" cy="273367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739713" y="569381"/>
            <a:ext cx="8982075" cy="769441"/>
          </a:xfrm>
          <a:prstGeom prst="rect">
            <a:avLst/>
          </a:prstGeom>
        </p:spPr>
        <p:txBody>
          <a:bodyPr wrap="square">
            <a:spAutoFit/>
          </a:bodyPr>
          <a:lstStyle/>
          <a:p>
            <a:pPr algn="ctr"/>
            <a:r>
              <a:rPr lang="en-US" sz="4400" b="1" dirty="0">
                <a:solidFill>
                  <a:srgbClr val="8C1515"/>
                </a:solidFill>
                <a:latin typeface="+mj-lt"/>
              </a:rPr>
              <a:t>Methods: Single Ended</a:t>
            </a:r>
          </a:p>
        </p:txBody>
      </p:sp>
      <p:sp>
        <p:nvSpPr>
          <p:cNvPr id="6" name="Slide Number Placeholder 5">
            <a:extLst>
              <a:ext uri="{FF2B5EF4-FFF2-40B4-BE49-F238E27FC236}">
                <a16:creationId xmlns:a16="http://schemas.microsoft.com/office/drawing/2014/main" id="{37FA38B5-753E-4A0F-9CB4-66B7A7B3C050}"/>
              </a:ext>
            </a:extLst>
          </p:cNvPr>
          <p:cNvSpPr>
            <a:spLocks noGrp="1"/>
          </p:cNvSpPr>
          <p:nvPr>
            <p:ph type="sldNum" sz="quarter" idx="12"/>
          </p:nvPr>
        </p:nvSpPr>
        <p:spPr/>
        <p:txBody>
          <a:bodyPr/>
          <a:lstStyle/>
          <a:p>
            <a:fld id="{845009F0-AF82-44FC-877D-B8A50C89F624}" type="slidenum">
              <a:rPr lang="en-US" smtClean="0"/>
              <a:t>9</a:t>
            </a:fld>
            <a:endParaRPr lang="en-US"/>
          </a:p>
        </p:txBody>
      </p:sp>
    </p:spTree>
    <p:extLst>
      <p:ext uri="{BB962C8B-B14F-4D97-AF65-F5344CB8AC3E}">
        <p14:creationId xmlns:p14="http://schemas.microsoft.com/office/powerpoint/2010/main" val="299327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75"/>
  <p:tag name="ORIGINALWIDTH" val="478"/>
  <p:tag name="LATEXADDIN" val="\documentclass{article}&#10;\usepackage{amsmath}&#10;\pagestyle{empty}&#10;\begin{document}&#10;&#10;&#10;&#10;$$\min_{R} f(R)$$&#10;&#10;\end{document}"/>
  <p:tag name="IGUANATEXSIZE" val="18"/>
  <p:tag name="IGUANATEXCURSOR" val="85"/>
  <p:tag name="TRANSPARENCY" val="True"/>
  <p:tag name="FILENAME" val=""/>
  <p:tag name="LATEXENGINEID" val="0"/>
  <p:tag name="TEMPFOLDER" val="/private/var/folders/11/_30l_tk14hj291h57gntjyqw0000gn/T/com.microsoft.Powerpoint/TemporaryItems/"/>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1512</Words>
  <Application>Microsoft Macintosh PowerPoint</Application>
  <PresentationFormat>Widescreen</PresentationFormat>
  <Paragraphs>277</Paragraphs>
  <Slides>23</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Cambria Math</vt:lpstr>
      <vt:lpstr>Montserrat-Bold</vt:lpstr>
      <vt:lpstr>Montserrat-Regular</vt:lpstr>
      <vt:lpstr>Palatino</vt:lpstr>
      <vt:lpstr>Roboto</vt:lpstr>
      <vt:lpstr>Source Sans Pro</vt:lpstr>
      <vt:lpstr>Office Theme</vt:lpstr>
      <vt:lpstr>Transition States and Molecular Motors:  Internal Coordinates and Molecular Mechanics</vt:lpstr>
      <vt:lpstr>Review of Classical Physics</vt:lpstr>
      <vt:lpstr>Key Approximations in Computational Chemistry</vt:lpstr>
      <vt:lpstr>Discussion</vt:lpstr>
      <vt:lpstr>Molecular Dynamics and Transition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TSs with DLCs:  The Growing String Method</vt:lpstr>
      <vt:lpstr> Single-Ended GSM</vt:lpstr>
      <vt:lpstr>Examples</vt:lpstr>
      <vt:lpstr>Goal of Today:</vt:lpstr>
      <vt:lpstr>Molecular Motors: Nobel Prize 2016</vt:lpstr>
      <vt:lpstr>Details for Bonus Question: Molecular Mechanics: </vt:lpstr>
      <vt:lpstr>Bonded Terms</vt:lpstr>
      <vt:lpstr>Bonded Terms</vt:lpstr>
      <vt:lpstr>Non-Bonded Terms</vt:lpstr>
      <vt:lpstr>Non-Bonded Terms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Transition States and Molecular Motors:  Internal Coordinates and Molecular Mechanics</dc:title>
  <dc:creator>Cody Aldaz</dc:creator>
  <cp:lastModifiedBy>Cody Aldaz</cp:lastModifiedBy>
  <cp:revision>30</cp:revision>
  <dcterms:created xsi:type="dcterms:W3CDTF">2020-12-02T01:43:54Z</dcterms:created>
  <dcterms:modified xsi:type="dcterms:W3CDTF">2020-12-02T18:29:48Z</dcterms:modified>
</cp:coreProperties>
</file>